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20"/>
  </p:notesMasterIdLst>
  <p:handoutMasterIdLst>
    <p:handoutMasterId r:id="rId21"/>
  </p:handoutMasterIdLst>
  <p:sldIdLst>
    <p:sldId id="256" r:id="rId3"/>
    <p:sldId id="335" r:id="rId4"/>
    <p:sldId id="350" r:id="rId5"/>
    <p:sldId id="329" r:id="rId6"/>
    <p:sldId id="330" r:id="rId7"/>
    <p:sldId id="331" r:id="rId8"/>
    <p:sldId id="340" r:id="rId9"/>
    <p:sldId id="349" r:id="rId10"/>
    <p:sldId id="341" r:id="rId11"/>
    <p:sldId id="352" r:id="rId12"/>
    <p:sldId id="353" r:id="rId13"/>
    <p:sldId id="342" r:id="rId14"/>
    <p:sldId id="356" r:id="rId15"/>
    <p:sldId id="355" r:id="rId16"/>
    <p:sldId id="344" r:id="rId17"/>
    <p:sldId id="357" r:id="rId18"/>
    <p:sldId id="334" r:id="rId19"/>
  </p:sldIdLst>
  <p:sldSz cx="9906000" cy="6858000" type="A4"/>
  <p:notesSz cx="7086600" cy="102219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53" autoAdjust="0"/>
    <p:restoredTop sz="96838" autoAdjust="0"/>
  </p:normalViewPr>
  <p:slideViewPr>
    <p:cSldViewPr>
      <p:cViewPr varScale="1">
        <p:scale>
          <a:sx n="157" d="100"/>
          <a:sy n="157" d="100"/>
        </p:scale>
        <p:origin x="1352" y="16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3220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4788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4788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CBFC2FC-AB15-4A86-A090-42EA9D9D81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1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 noChangeArrowheads="1"/>
          </p:cNvSpPr>
          <p:nvPr/>
        </p:nvSpPr>
        <p:spPr bwMode="auto">
          <a:xfrm>
            <a:off x="0" y="0"/>
            <a:ext cx="7086600" cy="102219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14788" y="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76288" y="766763"/>
            <a:ext cx="5532437" cy="38306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8025" y="4856163"/>
            <a:ext cx="5668963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0915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14788" y="970915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05325CD-D4D1-46AB-A07B-76CAD4A152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329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4B24E597-641E-4831-92E7-FE32F3EB8DD0}" type="slidenum">
              <a:rPr lang="en-GB">
                <a:solidFill>
                  <a:srgbClr val="000000"/>
                </a:solidFill>
                <a:latin typeface="Times New Roman" pitchFamily="18" charset="0"/>
              </a:rPr>
              <a:pPr/>
              <a:t>1</a:t>
            </a:fld>
            <a:endParaRPr lang="en-GB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1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4700" y="766763"/>
            <a:ext cx="5537200" cy="38338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70550" cy="45989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8902" tIns="49451" rIns="98902" bIns="49451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autouse</a:t>
            </a:r>
            <a:r>
              <a:rPr lang="en-GB" dirty="0"/>
              <a:t> – means automatically run – don't need to be explicitly referenced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6768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en-GB" dirty="0">
                <a:effectLst/>
                <a:latin typeface="Times New Roman" panose="02020603050405020304" pitchFamily="18" charset="0"/>
              </a:rPr>
              <a:t>This illustrates setting up a parametrised test for the 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Calculator</a:t>
            </a:r>
            <a:r>
              <a:rPr lang="en-GB" dirty="0">
                <a:effectLst/>
                <a:latin typeface="Times New Roman" panose="02020603050405020304" pitchFamily="18" charset="0"/>
              </a:rPr>
              <a:t> in which two input values are added together and compared with the expected value. Note that the parameters are named in the decorator and then a list of tuples is used to define the values to be used for the parameters. In this case the </a:t>
            </a:r>
            <a:r>
              <a:rPr lang="en-GB" sz="1200" kern="1200" dirty="0" err="1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test_calculator_add_operation</a:t>
            </a:r>
            <a:r>
              <a:rPr lang="en-GB" dirty="0">
                <a:effectLst/>
                <a:latin typeface="Times New Roman" panose="02020603050405020304" pitchFamily="18" charset="0"/>
              </a:rPr>
              <a:t> will be run two passing in 3, 1 and 4 and then passing in 3, 2 and 5 for the parameters 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input1</a:t>
            </a:r>
            <a:r>
              <a:rPr lang="en-GB" dirty="0">
                <a:effectLst/>
                <a:latin typeface="Times New Roman" panose="02020603050405020304" pitchFamily="18" charset="0"/>
              </a:rPr>
              <a:t>, 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input2</a:t>
            </a:r>
            <a:r>
              <a:rPr lang="en-GB" dirty="0">
                <a:effectLst/>
                <a:latin typeface="Times New Roman" panose="02020603050405020304" pitchFamily="18" charset="0"/>
              </a:rPr>
              <a:t> and 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expected</a:t>
            </a:r>
            <a:r>
              <a:rPr lang="en-GB" dirty="0">
                <a:effectLst/>
                <a:latin typeface="Times New Roman" panose="02020603050405020304" pitchFamily="18" charset="0"/>
              </a:rPr>
              <a:t> respectively.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232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04/12/23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AA5FB-1A88-4438-BFBB-9BBB90E531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9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04/12/23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5734D-DD4C-4AFE-A48C-C042F044E4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61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7814"/>
            <a:ext cx="222713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7814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04/12/23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8A648-AA13-472B-B8F8-A061FAD948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577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04/12/23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31D7C-3F02-481D-A2CB-CE756043E4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2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04/12/23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999C5-CA01-4C37-9A77-0BC9D4DCC8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73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04/12/23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CA9A-3BFE-4494-AE79-033AB3181B4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93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4964"/>
            <a:ext cx="4373431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4964"/>
            <a:ext cx="437515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04/12/23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55E91-4FFC-497B-9460-CB8D1F1E6E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726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04/12/23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5E714-687B-490B-BC5F-848B0211A5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62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04/12/23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A0F8F-584F-4FE6-8B99-D18FEFDE60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565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04/12/23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BC1AD-34F6-412E-A983-7210815D51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905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04/12/23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BC6ED-34ED-4D17-86C5-68EFDB043C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26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04/12/23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17CFC-9530-4DD8-A082-6933CE16E3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15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04/12/23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58291-C605-4591-98C4-EA212E3823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96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04/12/23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961CE-61F8-4BC5-8BB3-B0A0F0B4CA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86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85800"/>
            <a:ext cx="2227131" cy="5443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5800"/>
            <a:ext cx="6521450" cy="54435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04/12/23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37626-AC2C-4FBA-AD1A-B46461F8D7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56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685801"/>
            <a:ext cx="8418381" cy="21256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04/12/23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173BD-EAA9-43F3-A181-9BB25AB1E9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18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04/12/23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FDBB7-AE6C-44A4-9354-E420422B6D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53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3431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0200"/>
            <a:ext cx="4375150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04/12/23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91112-9BC8-4B82-B6DA-AD3952AEF20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6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04/12/23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2EFEF-B460-41E1-B380-21E0D72C1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08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04/12/23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5FF55-9A51-49BC-91F0-BC8E688F18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04/12/23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ADF69-52E3-48D5-99E7-63105AE4C1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9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04/12/23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FB47-FC34-470D-975D-818673632D6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24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04/12/23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56B33-355B-4F00-98F1-AAA0DA53B9B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5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7814"/>
            <a:ext cx="891368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3681" cy="45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28229" y="6524626"/>
            <a:ext cx="23096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04/12/23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393149" y="6524626"/>
            <a:ext cx="31351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137136" y="6524626"/>
            <a:ext cx="2309681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D170E260-D032-4AF5-A4B0-E2382247C2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0" y="0"/>
            <a:ext cx="247650" cy="2286000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95300" y="1447800"/>
            <a:ext cx="8750300" cy="1588"/>
          </a:xfrm>
          <a:prstGeom prst="line">
            <a:avLst/>
          </a:prstGeom>
          <a:noFill/>
          <a:ln w="1908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0" y="2286000"/>
            <a:ext cx="247650" cy="228600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4572000"/>
            <a:ext cx="247650" cy="22860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85801"/>
            <a:ext cx="8418381" cy="212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95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04/12/23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384550" y="6248401"/>
            <a:ext cx="31351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>
              <a:buFont typeface="Verdana" pitchFamily="34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099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EBBAEC79-F64B-4999-8F10-F75F3E166C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graphicFrame>
        <p:nvGraphicFramePr>
          <p:cNvPr id="2054" name="Object 5"/>
          <p:cNvGraphicFramePr>
            <a:graphicFrameLocks noChangeAspect="1"/>
          </p:cNvGraphicFramePr>
          <p:nvPr/>
        </p:nvGraphicFramePr>
        <p:xfrm>
          <a:off x="271728" y="2924176"/>
          <a:ext cx="9283435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7591552" imgH="391770" progId="">
                  <p:embed/>
                </p:oleObj>
              </mc:Choice>
              <mc:Fallback>
                <p:oleObj r:id="rId14" imgW="7591552" imgH="39177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28" y="2924176"/>
                        <a:ext cx="9283435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4"/>
            <a:ext cx="8913681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DB317A-B09E-4609-B950-7F75FB78108D}" type="slidenum">
              <a:rPr lang="en-GB"/>
              <a:pPr>
                <a:defRPr/>
              </a:pPr>
              <a:t>1</a:t>
            </a:fld>
            <a:endParaRPr lang="en-GB"/>
          </a:p>
        </p:txBody>
      </p:sp>
      <p:sp>
        <p:nvSpPr>
          <p:cNvPr id="3075" name="Rectangle 1"/>
          <p:cNvSpPr>
            <a:spLocks noGrp="1" noChangeArrowheads="1"/>
          </p:cNvSpPr>
          <p:nvPr>
            <p:ph type="title"/>
          </p:nvPr>
        </p:nvSpPr>
        <p:spPr>
          <a:xfrm>
            <a:off x="704851" y="692150"/>
            <a:ext cx="8424863" cy="2127250"/>
          </a:xfrm>
        </p:spPr>
        <p:txBody>
          <a:bodyPr/>
          <a:lstStyle/>
          <a:p>
            <a:pPr algn="ctr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Introduction to Python Testing</a:t>
            </a: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752600" y="3513364"/>
            <a:ext cx="6400800" cy="1966685"/>
          </a:xfrm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/>
              <a:t>Framework Training</a:t>
            </a:r>
          </a:p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3297B-A3AD-894C-ABA5-CC60C83D6BF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04/12/23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31CDB-74C2-064B-9CA1-3895C1ECE9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pic>
        <p:nvPicPr>
          <p:cNvPr id="3074" name="Picture 2" descr="cern from cern.ch">
            <a:extLst>
              <a:ext uri="{FF2B5EF4-FFF2-40B4-BE49-F238E27FC236}">
                <a16:creationId xmlns:a16="http://schemas.microsoft.com/office/drawing/2014/main" id="{0BC253FD-BEFD-E1A7-6871-77F3BD4FA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940" y="4386036"/>
            <a:ext cx="1168400" cy="11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88C669-5A88-0023-6831-7BAE72032D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17" y="4332343"/>
            <a:ext cx="2046514" cy="1147707"/>
          </a:xfrm>
          <a:prstGeom prst="rect">
            <a:avLst/>
          </a:prstGeom>
        </p:spPr>
      </p:pic>
      <p:pic>
        <p:nvPicPr>
          <p:cNvPr id="5" name="Picture 4" descr="python-logo.png">
            <a:extLst>
              <a:ext uri="{FF2B5EF4-FFF2-40B4-BE49-F238E27FC236}">
                <a16:creationId xmlns:a16="http://schemas.microsoft.com/office/drawing/2014/main" id="{7D4D11BC-0A60-B795-3042-8B6E286098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0" y="4395596"/>
            <a:ext cx="1168400" cy="1168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AE1C6-7B52-A34C-BA8C-C17A2EEE5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Fixtures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8BF56-DFFC-6A4A-AD88-0F4380FE4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98" y="1705769"/>
            <a:ext cx="8913681" cy="4529138"/>
          </a:xfrm>
        </p:spPr>
        <p:txBody>
          <a:bodyPr/>
          <a:lstStyle/>
          <a:p>
            <a:r>
              <a:rPr lang="en-GB" sz="2400" dirty="0"/>
              <a:t>May need to run some behaviour </a:t>
            </a:r>
          </a:p>
          <a:p>
            <a:pPr lvl="1"/>
            <a:r>
              <a:rPr lang="en-GB" sz="2000" dirty="0"/>
              <a:t>before or after each test or </a:t>
            </a:r>
          </a:p>
          <a:p>
            <a:pPr lvl="1"/>
            <a:r>
              <a:rPr lang="en-GB" sz="2000" dirty="0"/>
              <a:t>before or after tests in a test class</a:t>
            </a:r>
          </a:p>
          <a:p>
            <a:pPr lvl="1"/>
            <a:r>
              <a:rPr lang="en-GB" sz="2000" dirty="0"/>
              <a:t>before or after a group of tests in a module</a:t>
            </a:r>
          </a:p>
          <a:p>
            <a:r>
              <a:rPr lang="en-US" sz="2400" dirty="0"/>
              <a:t>Such code is known as a fixture</a:t>
            </a:r>
          </a:p>
          <a:p>
            <a:pPr lvl="1"/>
            <a:r>
              <a:rPr lang="en-US" sz="2000" dirty="0"/>
              <a:t>may set up scenario for test</a:t>
            </a:r>
          </a:p>
          <a:p>
            <a:pPr lvl="1"/>
            <a:r>
              <a:rPr lang="en-US" sz="2000" dirty="0"/>
              <a:t>supply an object to be test</a:t>
            </a:r>
          </a:p>
          <a:p>
            <a:pPr lvl="1"/>
            <a:r>
              <a:rPr lang="en-US" sz="2000" dirty="0"/>
              <a:t>perform post test housekeeping etc.</a:t>
            </a:r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973C7-5FF3-3E42-B2FE-E56AFDA3CE1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04/12/23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EAD6B-C57F-6D49-BEF0-A3A192A2DED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4480F-9170-A64C-8FDF-FC41BDED0D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pic>
        <p:nvPicPr>
          <p:cNvPr id="7" name="Picture 2" descr="Test taker preparation | Versant">
            <a:extLst>
              <a:ext uri="{FF2B5EF4-FFF2-40B4-BE49-F238E27FC236}">
                <a16:creationId xmlns:a16="http://schemas.microsoft.com/office/drawing/2014/main" id="{6C6F1E1E-7E42-CB52-4693-27148A437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976" y="375259"/>
            <a:ext cx="864096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778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45119-E0CD-7848-B8CF-8765AA4F4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Fixtures as Functions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158BF-36F1-E44D-BF8D-6D0A0EEB0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Based on naming conventions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71339-1560-2045-A570-F56F16721F6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04/12/23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0E4FF-D187-C845-BC0E-1AF4AAA838F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82DD5-716C-2B4B-9388-FE5380A8F4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EC5FC-C2C0-D446-9268-983F954D2E1B}"/>
              </a:ext>
            </a:extLst>
          </p:cNvPr>
          <p:cNvSpPr txBox="1"/>
          <p:nvPr/>
        </p:nvSpPr>
        <p:spPr>
          <a:xfrm>
            <a:off x="2792760" y="2276872"/>
            <a:ext cx="3179365" cy="3816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/>
                </a:solidFill>
              </a:rPr>
              <a:t>from</a:t>
            </a:r>
            <a:r>
              <a:rPr lang="en-GB" sz="1400" dirty="0">
                <a:solidFill>
                  <a:schemeClr val="tx1"/>
                </a:solidFill>
              </a:rPr>
              <a:t> calculator </a:t>
            </a:r>
            <a:r>
              <a:rPr lang="en-GB" sz="1400" b="1" dirty="0">
                <a:solidFill>
                  <a:schemeClr val="tx1"/>
                </a:solidFill>
              </a:rPr>
              <a:t>import</a:t>
            </a:r>
            <a:r>
              <a:rPr lang="en-GB" sz="1400" dirty="0">
                <a:solidFill>
                  <a:schemeClr val="tx1"/>
                </a:solidFill>
              </a:rPr>
              <a:t> add</a:t>
            </a:r>
            <a:br>
              <a:rPr lang="en-GB" sz="1400" dirty="0">
                <a:solidFill>
                  <a:schemeClr val="tx1"/>
                </a:solidFill>
              </a:rPr>
            </a:b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chemeClr val="tx1"/>
                </a:solidFill>
              </a:rPr>
              <a:t>def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rgbClr val="0000FF"/>
                </a:solidFill>
              </a:rPr>
              <a:t>setup_module</a:t>
            </a:r>
            <a:r>
              <a:rPr lang="en-GB" sz="1400" dirty="0">
                <a:solidFill>
                  <a:schemeClr val="tx1"/>
                </a:solidFill>
              </a:rPr>
              <a:t>():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    print('module set up')</a:t>
            </a:r>
            <a:br>
              <a:rPr lang="en-GB" sz="1400" dirty="0">
                <a:solidFill>
                  <a:schemeClr val="tx1"/>
                </a:solidFill>
              </a:rPr>
            </a:b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chemeClr val="tx1"/>
                </a:solidFill>
              </a:rPr>
              <a:t>def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rgbClr val="0000FF"/>
                </a:solidFill>
              </a:rPr>
              <a:t>teardown_module</a:t>
            </a:r>
            <a:r>
              <a:rPr lang="en-GB" sz="1400" dirty="0">
                <a:solidFill>
                  <a:schemeClr val="tx1"/>
                </a:solidFill>
              </a:rPr>
              <a:t>():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    print('module teardown')</a:t>
            </a:r>
            <a:br>
              <a:rPr lang="en-GB" sz="1400" dirty="0">
                <a:solidFill>
                  <a:schemeClr val="tx1"/>
                </a:solidFill>
              </a:rPr>
            </a:b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chemeClr val="tx1"/>
                </a:solidFill>
              </a:rPr>
              <a:t>def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rgbClr val="0000FF"/>
                </a:solidFill>
              </a:rPr>
              <a:t>setup_function</a:t>
            </a:r>
            <a:r>
              <a:rPr lang="en-GB" sz="1400" dirty="0">
                <a:solidFill>
                  <a:schemeClr val="tx1"/>
                </a:solidFill>
              </a:rPr>
              <a:t>():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    print('function set up')</a:t>
            </a:r>
            <a:br>
              <a:rPr lang="en-GB" sz="1400" dirty="0">
                <a:solidFill>
                  <a:schemeClr val="tx1"/>
                </a:solidFill>
              </a:rPr>
            </a:b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chemeClr val="tx1"/>
                </a:solidFill>
              </a:rPr>
              <a:t>def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rgbClr val="0000FF"/>
                </a:solidFill>
              </a:rPr>
              <a:t>teardown_function</a:t>
            </a:r>
            <a:r>
              <a:rPr lang="en-GB" sz="1400" dirty="0">
                <a:solidFill>
                  <a:schemeClr val="tx1"/>
                </a:solidFill>
              </a:rPr>
              <a:t>():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    print('function teardown')</a:t>
            </a:r>
            <a:br>
              <a:rPr lang="en-GB" sz="1400" dirty="0">
                <a:solidFill>
                  <a:schemeClr val="tx1"/>
                </a:solidFill>
              </a:rPr>
            </a:b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chemeClr val="tx1"/>
                </a:solidFill>
              </a:rPr>
              <a:t>def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test_add_one_and_one</a:t>
            </a:r>
            <a:r>
              <a:rPr lang="en-GB" sz="1400" dirty="0">
                <a:solidFill>
                  <a:schemeClr val="tx1"/>
                </a:solidFill>
              </a:rPr>
              <a:t>():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    result = add(1, 1)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    </a:t>
            </a:r>
            <a:r>
              <a:rPr lang="en-GB" sz="1400" b="1" dirty="0">
                <a:solidFill>
                  <a:schemeClr val="tx1"/>
                </a:solidFill>
              </a:rPr>
              <a:t>assert</a:t>
            </a:r>
            <a:r>
              <a:rPr lang="en-GB" sz="1400" dirty="0">
                <a:solidFill>
                  <a:schemeClr val="tx1"/>
                </a:solidFill>
              </a:rPr>
              <a:t> result ==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144C2-34E9-0841-B698-FF8C0B8D9D9E}"/>
              </a:ext>
            </a:extLst>
          </p:cNvPr>
          <p:cNvSpPr txBox="1"/>
          <p:nvPr/>
        </p:nvSpPr>
        <p:spPr>
          <a:xfrm>
            <a:off x="6528329" y="3501008"/>
            <a:ext cx="2681336" cy="1169551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module set up</a:t>
            </a:r>
          </a:p>
          <a:p>
            <a:r>
              <a:rPr lang="en-GB" sz="1400" dirty="0">
                <a:solidFill>
                  <a:schemeClr val="tx1"/>
                </a:solidFill>
              </a:rPr>
              <a:t>function set up</a:t>
            </a:r>
          </a:p>
          <a:p>
            <a:r>
              <a:rPr lang="en-GB" sz="1400" dirty="0">
                <a:solidFill>
                  <a:schemeClr val="tx1"/>
                </a:solidFill>
              </a:rPr>
              <a:t>PASSED                     [100%]</a:t>
            </a:r>
          </a:p>
          <a:p>
            <a:r>
              <a:rPr lang="en-GB" sz="1400" dirty="0">
                <a:solidFill>
                  <a:schemeClr val="tx1"/>
                </a:solidFill>
              </a:rPr>
              <a:t>function teardown</a:t>
            </a:r>
          </a:p>
          <a:p>
            <a:r>
              <a:rPr lang="en-GB" sz="1400" dirty="0">
                <a:solidFill>
                  <a:schemeClr val="tx1"/>
                </a:solidFill>
              </a:rPr>
              <a:t>module teardown</a:t>
            </a:r>
          </a:p>
        </p:txBody>
      </p:sp>
      <p:pic>
        <p:nvPicPr>
          <p:cNvPr id="9" name="Picture 2" descr="Test taker preparation | Versant">
            <a:extLst>
              <a:ext uri="{FF2B5EF4-FFF2-40B4-BE49-F238E27FC236}">
                <a16:creationId xmlns:a16="http://schemas.microsoft.com/office/drawing/2014/main" id="{AADAE4AA-2CB2-5FE1-B3E5-C1238D8BE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976" y="375259"/>
            <a:ext cx="864096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257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52511-6C4C-8342-A022-E049BFB4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Fixtures Using Decorators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00B22-F3BC-F44B-9F7B-73946F83A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Can use </a:t>
            </a:r>
            <a:r>
              <a:rPr lang="en-US" sz="2400" dirty="0" err="1"/>
              <a:t>pytest</a:t>
            </a:r>
            <a:r>
              <a:rPr lang="en-US" sz="2400" dirty="0"/>
              <a:t> fixture decorator</a:t>
            </a:r>
          </a:p>
          <a:p>
            <a:pPr lvl="1"/>
            <a:r>
              <a:rPr lang="en-US" sz="2000" dirty="0"/>
              <a:t>have format @&lt;name&gt;</a:t>
            </a:r>
          </a:p>
          <a:p>
            <a:pPr lvl="1"/>
            <a:r>
              <a:rPr lang="en-US" sz="2000" dirty="0"/>
              <a:t>to indicate fixtures for tests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15B54-094B-004B-AAC3-DBDDFC5B223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04/12/23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FF0B9-3C10-0D4A-9550-96656C591A7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330DE-859F-1545-B9E4-5134FCC275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849B8-69C0-0446-B930-A735412E4E41}"/>
              </a:ext>
            </a:extLst>
          </p:cNvPr>
          <p:cNvSpPr txBox="1"/>
          <p:nvPr/>
        </p:nvSpPr>
        <p:spPr>
          <a:xfrm>
            <a:off x="632520" y="3070579"/>
            <a:ext cx="3263294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</a:rPr>
              <a:t>import</a:t>
            </a:r>
            <a:r>
              <a:rPr lang="en-GB" sz="1400" dirty="0">
                <a:solidFill>
                  <a:srgbClr val="0000FF"/>
                </a:solidFill>
              </a:rPr>
              <a:t> </a:t>
            </a:r>
            <a:r>
              <a:rPr lang="en-GB" sz="1400" dirty="0" err="1">
                <a:solidFill>
                  <a:srgbClr val="0000FF"/>
                </a:solidFill>
              </a:rPr>
              <a:t>pytest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chemeClr val="tx1"/>
                </a:solidFill>
              </a:rPr>
              <a:t>from</a:t>
            </a:r>
            <a:r>
              <a:rPr lang="en-GB" sz="1400" dirty="0">
                <a:solidFill>
                  <a:schemeClr val="tx1"/>
                </a:solidFill>
              </a:rPr>
              <a:t> calculator </a:t>
            </a:r>
            <a:r>
              <a:rPr lang="en-GB" sz="1400" b="1" dirty="0">
                <a:solidFill>
                  <a:schemeClr val="tx1"/>
                </a:solidFill>
              </a:rPr>
              <a:t>import</a:t>
            </a:r>
            <a:r>
              <a:rPr lang="en-GB" sz="1400" dirty="0">
                <a:solidFill>
                  <a:schemeClr val="tx1"/>
                </a:solidFill>
              </a:rPr>
              <a:t> Calculator</a:t>
            </a:r>
          </a:p>
          <a:p>
            <a:endParaRPr lang="en-GB" sz="1400" b="1" dirty="0">
              <a:solidFill>
                <a:schemeClr val="tx1"/>
              </a:solidFill>
            </a:endParaRPr>
          </a:p>
          <a:p>
            <a:r>
              <a:rPr lang="en-GB" sz="1400" b="1" dirty="0">
                <a:solidFill>
                  <a:srgbClr val="0000FF"/>
                </a:solidFill>
              </a:rPr>
              <a:t>@</a:t>
            </a:r>
            <a:r>
              <a:rPr lang="en-GB" sz="1400" b="1" dirty="0" err="1">
                <a:solidFill>
                  <a:srgbClr val="0000FF"/>
                </a:solidFill>
              </a:rPr>
              <a:t>pytest.fixture</a:t>
            </a:r>
            <a:br>
              <a:rPr lang="en-GB" sz="1400" b="1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chemeClr val="tx1"/>
                </a:solidFill>
              </a:rPr>
              <a:t>def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b="1" dirty="0">
                <a:solidFill>
                  <a:srgbClr val="7030A0"/>
                </a:solidFill>
              </a:rPr>
              <a:t>calculator</a:t>
            </a:r>
            <a:r>
              <a:rPr lang="en-GB" sz="1400" dirty="0">
                <a:solidFill>
                  <a:schemeClr val="tx1"/>
                </a:solidFill>
              </a:rPr>
              <a:t>():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    """Returns a Calculator instance"""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    print('calculator fixture’)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    </a:t>
            </a:r>
            <a:r>
              <a:rPr lang="en-GB" sz="1400" b="1" dirty="0">
                <a:solidFill>
                  <a:schemeClr val="tx1"/>
                </a:solidFill>
              </a:rPr>
              <a:t>return</a:t>
            </a:r>
            <a:r>
              <a:rPr lang="en-GB" sz="1400" dirty="0">
                <a:solidFill>
                  <a:schemeClr val="tx1"/>
                </a:solidFill>
              </a:rPr>
              <a:t> Calculator()</a:t>
            </a:r>
          </a:p>
          <a:p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505C4-BE65-1B4E-9DE6-C718006AA606}"/>
              </a:ext>
            </a:extLst>
          </p:cNvPr>
          <p:cNvSpPr/>
          <p:nvPr/>
        </p:nvSpPr>
        <p:spPr bwMode="auto">
          <a:xfrm>
            <a:off x="495300" y="6129338"/>
            <a:ext cx="8706172" cy="25199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A97390-8720-9346-ACF0-29E1161BC614}"/>
              </a:ext>
            </a:extLst>
          </p:cNvPr>
          <p:cNvSpPr txBox="1"/>
          <p:nvPr/>
        </p:nvSpPr>
        <p:spPr>
          <a:xfrm>
            <a:off x="3032285" y="5246880"/>
            <a:ext cx="1974447" cy="954107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calculator fixture</a:t>
            </a:r>
          </a:p>
          <a:p>
            <a:r>
              <a:rPr lang="en-GB" sz="1400" dirty="0">
                <a:solidFill>
                  <a:schemeClr val="tx1"/>
                </a:solidFill>
              </a:rPr>
              <a:t>calculator fixture</a:t>
            </a:r>
          </a:p>
          <a:p>
            <a:r>
              <a:rPr lang="en-GB" sz="1400" dirty="0">
                <a:solidFill>
                  <a:schemeClr val="tx1"/>
                </a:solidFill>
              </a:rPr>
              <a:t>calculator fixture</a:t>
            </a:r>
          </a:p>
          <a:p>
            <a:r>
              <a:rPr lang="en-GB" sz="1400" dirty="0">
                <a:solidFill>
                  <a:schemeClr val="tx1"/>
                </a:solidFill>
              </a:rPr>
              <a:t>calculator fixture    </a:t>
            </a:r>
          </a:p>
        </p:txBody>
      </p:sp>
      <p:pic>
        <p:nvPicPr>
          <p:cNvPr id="10" name="Picture 2" descr="Test taker preparation | Versant">
            <a:extLst>
              <a:ext uri="{FF2B5EF4-FFF2-40B4-BE49-F238E27FC236}">
                <a16:creationId xmlns:a16="http://schemas.microsoft.com/office/drawing/2014/main" id="{A3014E44-A8CC-61E8-D627-6C4BF9155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976" y="375259"/>
            <a:ext cx="864096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8CE87D-E5BF-760A-3E53-11A884020C47}"/>
              </a:ext>
            </a:extLst>
          </p:cNvPr>
          <p:cNvSpPr txBox="1"/>
          <p:nvPr/>
        </p:nvSpPr>
        <p:spPr>
          <a:xfrm>
            <a:off x="5596321" y="2195567"/>
            <a:ext cx="3456384" cy="41857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/>
                </a:solidFill>
              </a:rPr>
              <a:t>def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test_initial_value</a:t>
            </a:r>
            <a:r>
              <a:rPr lang="en-GB" sz="1400" dirty="0">
                <a:solidFill>
                  <a:schemeClr val="tx1"/>
                </a:solidFill>
              </a:rPr>
              <a:t>(</a:t>
            </a:r>
            <a:r>
              <a:rPr lang="en-GB" sz="1400" b="1" dirty="0">
                <a:solidFill>
                  <a:srgbClr val="7030A0"/>
                </a:solidFill>
              </a:rPr>
              <a:t>calculator</a:t>
            </a:r>
            <a:r>
              <a:rPr lang="en-GB" sz="1400" dirty="0">
                <a:solidFill>
                  <a:schemeClr val="tx1"/>
                </a:solidFill>
              </a:rPr>
              <a:t>):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b="1" dirty="0">
                <a:solidFill>
                  <a:schemeClr val="tx1"/>
                </a:solidFill>
              </a:rPr>
              <a:t>assert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calculator.total</a:t>
            </a:r>
            <a:r>
              <a:rPr lang="en-GB" sz="1400" dirty="0">
                <a:solidFill>
                  <a:schemeClr val="tx1"/>
                </a:solidFill>
              </a:rPr>
              <a:t> == 0</a:t>
            </a:r>
          </a:p>
          <a:p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chemeClr val="tx1"/>
                </a:solidFill>
              </a:rPr>
              <a:t>def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test_add_one</a:t>
            </a:r>
            <a:r>
              <a:rPr lang="en-GB" sz="1400" dirty="0">
                <a:solidFill>
                  <a:schemeClr val="tx1"/>
                </a:solidFill>
              </a:rPr>
              <a:t>(</a:t>
            </a:r>
            <a:r>
              <a:rPr lang="en-GB" sz="1400" b="1" dirty="0">
                <a:solidFill>
                  <a:srgbClr val="7030A0"/>
                </a:solidFill>
              </a:rPr>
              <a:t>calculator</a:t>
            </a:r>
            <a:r>
              <a:rPr lang="en-GB" sz="1400" dirty="0">
                <a:solidFill>
                  <a:schemeClr val="tx1"/>
                </a:solidFill>
              </a:rPr>
              <a:t>):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dirty="0" err="1">
                <a:solidFill>
                  <a:schemeClr val="tx1"/>
                </a:solidFill>
              </a:rPr>
              <a:t>calculator.set</a:t>
            </a:r>
            <a:r>
              <a:rPr lang="en-GB" sz="1400" dirty="0">
                <a:solidFill>
                  <a:schemeClr val="tx1"/>
                </a:solidFill>
              </a:rPr>
              <a:t>(1)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dirty="0" err="1">
                <a:solidFill>
                  <a:schemeClr val="tx1"/>
                </a:solidFill>
              </a:rPr>
              <a:t>calculator.add</a:t>
            </a:r>
            <a:r>
              <a:rPr lang="en-GB" sz="1400" dirty="0">
                <a:solidFill>
                  <a:schemeClr val="tx1"/>
                </a:solidFill>
              </a:rPr>
              <a:t>()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b="1" dirty="0">
                <a:solidFill>
                  <a:schemeClr val="tx1"/>
                </a:solidFill>
              </a:rPr>
              <a:t>assert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calculator.total</a:t>
            </a:r>
            <a:r>
              <a:rPr lang="en-GB" sz="1400" dirty="0">
                <a:solidFill>
                  <a:schemeClr val="tx1"/>
                </a:solidFill>
              </a:rPr>
              <a:t> == 1</a:t>
            </a:r>
          </a:p>
          <a:p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chemeClr val="tx1"/>
                </a:solidFill>
              </a:rPr>
              <a:t>def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test_subtract_one</a:t>
            </a:r>
            <a:r>
              <a:rPr lang="en-GB" sz="1400" dirty="0">
                <a:solidFill>
                  <a:schemeClr val="tx1"/>
                </a:solidFill>
              </a:rPr>
              <a:t>(</a:t>
            </a:r>
            <a:r>
              <a:rPr lang="en-GB" sz="1400" b="1" dirty="0">
                <a:solidFill>
                  <a:srgbClr val="7030A0"/>
                </a:solidFill>
              </a:rPr>
              <a:t>calculator</a:t>
            </a:r>
            <a:r>
              <a:rPr lang="en-GB" sz="1400" dirty="0">
                <a:solidFill>
                  <a:schemeClr val="tx1"/>
                </a:solidFill>
              </a:rPr>
              <a:t>):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dirty="0" err="1">
                <a:solidFill>
                  <a:schemeClr val="tx1"/>
                </a:solidFill>
              </a:rPr>
              <a:t>calculator.set</a:t>
            </a:r>
            <a:r>
              <a:rPr lang="en-GB" sz="1400" dirty="0">
                <a:solidFill>
                  <a:schemeClr val="tx1"/>
                </a:solidFill>
              </a:rPr>
              <a:t>(1)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dirty="0" err="1">
                <a:solidFill>
                  <a:schemeClr val="tx1"/>
                </a:solidFill>
              </a:rPr>
              <a:t>calculator.sub</a:t>
            </a:r>
            <a:r>
              <a:rPr lang="en-GB" sz="1400" dirty="0">
                <a:solidFill>
                  <a:schemeClr val="tx1"/>
                </a:solidFill>
              </a:rPr>
              <a:t>()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b="1" dirty="0">
                <a:solidFill>
                  <a:schemeClr val="tx1"/>
                </a:solidFill>
              </a:rPr>
              <a:t>assert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calculator.total</a:t>
            </a:r>
            <a:r>
              <a:rPr lang="en-GB" sz="1400" dirty="0">
                <a:solidFill>
                  <a:schemeClr val="tx1"/>
                </a:solidFill>
              </a:rPr>
              <a:t> == -1</a:t>
            </a:r>
          </a:p>
          <a:p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chemeClr val="tx1"/>
                </a:solidFill>
              </a:rPr>
              <a:t>def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test_add_one_and_one</a:t>
            </a:r>
            <a:r>
              <a:rPr lang="en-GB" sz="1400" dirty="0">
                <a:solidFill>
                  <a:schemeClr val="tx1"/>
                </a:solidFill>
              </a:rPr>
              <a:t>(</a:t>
            </a:r>
            <a:r>
              <a:rPr lang="en-GB" sz="1400" b="1" dirty="0">
                <a:solidFill>
                  <a:srgbClr val="7030A0"/>
                </a:solidFill>
              </a:rPr>
              <a:t>calculator</a:t>
            </a:r>
            <a:r>
              <a:rPr lang="en-GB" sz="1400" dirty="0">
                <a:solidFill>
                  <a:schemeClr val="tx1"/>
                </a:solidFill>
              </a:rPr>
              <a:t>):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dirty="0" err="1">
                <a:solidFill>
                  <a:schemeClr val="tx1"/>
                </a:solidFill>
              </a:rPr>
              <a:t>calculator.set</a:t>
            </a:r>
            <a:r>
              <a:rPr lang="en-GB" sz="1400" dirty="0">
                <a:solidFill>
                  <a:schemeClr val="tx1"/>
                </a:solidFill>
              </a:rPr>
              <a:t>(1)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dirty="0" err="1">
                <a:solidFill>
                  <a:schemeClr val="tx1"/>
                </a:solidFill>
              </a:rPr>
              <a:t>calculator.add</a:t>
            </a:r>
            <a:r>
              <a:rPr lang="en-GB" sz="1400" dirty="0">
                <a:solidFill>
                  <a:schemeClr val="tx1"/>
                </a:solidFill>
              </a:rPr>
              <a:t>()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dirty="0" err="1">
                <a:solidFill>
                  <a:schemeClr val="tx1"/>
                </a:solidFill>
              </a:rPr>
              <a:t>calculator.set</a:t>
            </a:r>
            <a:r>
              <a:rPr lang="en-GB" sz="1400" dirty="0">
                <a:solidFill>
                  <a:schemeClr val="tx1"/>
                </a:solidFill>
              </a:rPr>
              <a:t>(1)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dirty="0" err="1">
                <a:solidFill>
                  <a:schemeClr val="tx1"/>
                </a:solidFill>
              </a:rPr>
              <a:t>calculator.add</a:t>
            </a:r>
            <a:r>
              <a:rPr lang="en-GB" sz="1400" dirty="0">
                <a:solidFill>
                  <a:schemeClr val="tx1"/>
                </a:solidFill>
              </a:rPr>
              <a:t>()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b="1" dirty="0">
                <a:solidFill>
                  <a:schemeClr val="tx1"/>
                </a:solidFill>
              </a:rPr>
              <a:t>assert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calculator.total</a:t>
            </a:r>
            <a:r>
              <a:rPr lang="en-GB" sz="1400" dirty="0">
                <a:solidFill>
                  <a:schemeClr val="tx1"/>
                </a:solidFill>
              </a:rPr>
              <a:t> == 2</a:t>
            </a:r>
          </a:p>
        </p:txBody>
      </p:sp>
    </p:spTree>
    <p:extLst>
      <p:ext uri="{BB962C8B-B14F-4D97-AF65-F5344CB8AC3E}">
        <p14:creationId xmlns:p14="http://schemas.microsoft.com/office/powerpoint/2010/main" val="1396334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54AFA-61DC-E94E-9DE8-039E00E0E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Ignoring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6C67D-2B33-0B4C-9628-C28262E0E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May want to ignore tests </a:t>
            </a:r>
          </a:p>
          <a:p>
            <a:pPr lvl="1"/>
            <a:r>
              <a:rPr lang="en-US" sz="2000" dirty="0"/>
              <a:t>particularly during development</a:t>
            </a:r>
          </a:p>
          <a:p>
            <a:r>
              <a:rPr lang="en-US" sz="2400" dirty="0"/>
              <a:t>To ignore a test</a:t>
            </a:r>
          </a:p>
          <a:p>
            <a:pPr lvl="1"/>
            <a:r>
              <a:rPr lang="en-GB" sz="2000" dirty="0"/>
              <a:t>decorate with </a:t>
            </a:r>
            <a:r>
              <a:rPr lang="en-GB" sz="2000" dirty="0">
                <a:latin typeface="Courier" pitchFamily="2" charset="0"/>
              </a:rPr>
              <a:t>@</a:t>
            </a:r>
            <a:r>
              <a:rPr lang="en-GB" sz="2000" dirty="0" err="1">
                <a:latin typeface="Courier" pitchFamily="2" charset="0"/>
              </a:rPr>
              <a:t>pytest.mark.skip</a:t>
            </a:r>
            <a:endParaRPr lang="en-GB" sz="2000" dirty="0">
              <a:latin typeface="Courier" pitchFamily="2" charset="0"/>
            </a:endParaRP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Reported on in IDE / </a:t>
            </a:r>
            <a:r>
              <a:rPr lang="en-US" sz="2400" dirty="0" err="1"/>
              <a:t>pytest</a:t>
            </a:r>
            <a:r>
              <a:rPr lang="en-US" sz="2400" dirty="0"/>
              <a:t> report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35FA7-D250-DC4E-A1C4-8CF1F353499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04/12/23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0BF8B-9262-9341-BF21-D40CB7189C8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F3282-9795-554D-BB27-84682408A5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458898-83D4-5642-A7BC-4AF6F0C2F554}"/>
              </a:ext>
            </a:extLst>
          </p:cNvPr>
          <p:cNvSpPr txBox="1"/>
          <p:nvPr/>
        </p:nvSpPr>
        <p:spPr>
          <a:xfrm>
            <a:off x="2216696" y="3717032"/>
            <a:ext cx="5164273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</a:rPr>
              <a:t>@</a:t>
            </a:r>
            <a:r>
              <a:rPr lang="en-GB" sz="1600" b="1" dirty="0" err="1">
                <a:solidFill>
                  <a:srgbClr val="0000FF"/>
                </a:solidFill>
              </a:rPr>
              <a:t>pytest.mark.skip</a:t>
            </a:r>
            <a:r>
              <a:rPr lang="en-GB" sz="1600" dirty="0">
                <a:solidFill>
                  <a:srgbClr val="0000FF"/>
                </a:solidFill>
              </a:rPr>
              <a:t>(reason=</a:t>
            </a:r>
            <a:r>
              <a:rPr lang="en-GB" sz="1600" b="1" dirty="0">
                <a:solidFill>
                  <a:srgbClr val="0000FF"/>
                </a:solidFill>
              </a:rPr>
              <a:t>'not implemented yet'</a:t>
            </a:r>
            <a:r>
              <a:rPr lang="en-GB" sz="1600" dirty="0">
                <a:solidFill>
                  <a:srgbClr val="0000FF"/>
                </a:solidFill>
              </a:rPr>
              <a:t>)</a:t>
            </a:r>
          </a:p>
          <a:p>
            <a:r>
              <a:rPr lang="en-GB" sz="1600" b="1" dirty="0">
                <a:solidFill>
                  <a:schemeClr val="tx1"/>
                </a:solidFill>
              </a:rPr>
              <a:t>def </a:t>
            </a:r>
            <a:r>
              <a:rPr lang="en-GB" sz="1600" dirty="0" err="1">
                <a:solidFill>
                  <a:schemeClr val="tx1"/>
                </a:solidFill>
              </a:rPr>
              <a:t>test_calculator_multiply</a:t>
            </a:r>
            <a:r>
              <a:rPr lang="en-GB" sz="1600" dirty="0">
                <a:solidFill>
                  <a:schemeClr val="tx1"/>
                </a:solidFill>
              </a:rPr>
              <a:t>(calculator):</a:t>
            </a:r>
          </a:p>
          <a:p>
            <a:r>
              <a:rPr lang="en-GB" sz="1600" dirty="0">
                <a:solidFill>
                  <a:schemeClr val="tx1"/>
                </a:solidFill>
              </a:rPr>
              <a:t>    </a:t>
            </a:r>
            <a:r>
              <a:rPr lang="en-GB" sz="1600" dirty="0" err="1">
                <a:solidFill>
                  <a:schemeClr val="tx1"/>
                </a:solidFill>
              </a:rPr>
              <a:t>calculator.multiply</a:t>
            </a:r>
            <a:r>
              <a:rPr lang="en-GB" sz="1600" dirty="0">
                <a:solidFill>
                  <a:schemeClr val="tx1"/>
                </a:solidFill>
              </a:rPr>
              <a:t>(2, 3)</a:t>
            </a:r>
          </a:p>
          <a:p>
            <a:r>
              <a:rPr lang="en-GB" sz="1600" dirty="0">
                <a:solidFill>
                  <a:schemeClr val="tx1"/>
                </a:solidFill>
              </a:rPr>
              <a:t>    </a:t>
            </a:r>
            <a:r>
              <a:rPr lang="en-GB" sz="1600" b="1" dirty="0">
                <a:solidFill>
                  <a:schemeClr val="tx1"/>
                </a:solidFill>
              </a:rPr>
              <a:t>assert </a:t>
            </a:r>
            <a:r>
              <a:rPr lang="en-GB" sz="1600" dirty="0" err="1">
                <a:solidFill>
                  <a:schemeClr val="tx1"/>
                </a:solidFill>
              </a:rPr>
              <a:t>calculator.total</a:t>
            </a:r>
            <a:r>
              <a:rPr lang="en-GB" sz="1600" dirty="0">
                <a:solidFill>
                  <a:schemeClr val="tx1"/>
                </a:solidFill>
              </a:rPr>
              <a:t> == 6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921A953-5465-8F44-A01A-66B72F965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087" y="5277057"/>
            <a:ext cx="4425049" cy="153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sycho Vector SVG Icon (2) - SVG Repo">
            <a:extLst>
              <a:ext uri="{FF2B5EF4-FFF2-40B4-BE49-F238E27FC236}">
                <a16:creationId xmlns:a16="http://schemas.microsoft.com/office/drawing/2014/main" id="{869111A9-7F9C-BB04-3E03-749877D1D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400" y="639144"/>
            <a:ext cx="636662" cy="63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262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ED88D-5B20-C94F-94F7-02B7E3422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7C62F-CE9F-7D4A-8778-C0E043C8E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Common to run the same tests multiple times with several different input values</a:t>
            </a:r>
          </a:p>
          <a:p>
            <a:pPr lvl="1"/>
            <a:r>
              <a:rPr lang="en-GB" sz="2000" dirty="0"/>
              <a:t>can greatly reduce the number of tests needed</a:t>
            </a:r>
          </a:p>
          <a:p>
            <a:r>
              <a:rPr lang="en-GB" sz="2400" dirty="0"/>
              <a:t>Such tests are referred to as parametrised tests</a:t>
            </a:r>
          </a:p>
          <a:p>
            <a:pPr lvl="1"/>
            <a:r>
              <a:rPr lang="en-GB" sz="2000" dirty="0"/>
              <a:t>specified via </a:t>
            </a:r>
            <a:r>
              <a:rPr lang="en-GB" sz="2000" dirty="0">
                <a:latin typeface="Courier" pitchFamily="2" charset="0"/>
              </a:rPr>
              <a:t>@</a:t>
            </a:r>
            <a:r>
              <a:rPr lang="en-GB" sz="2000" dirty="0" err="1">
                <a:latin typeface="Courier" pitchFamily="2" charset="0"/>
              </a:rPr>
              <a:t>pytest.mark.parametrize</a:t>
            </a:r>
            <a:r>
              <a:rPr lang="en-GB" sz="2000" dirty="0">
                <a:latin typeface="Courier" pitchFamily="2" charset="0"/>
              </a:rPr>
              <a:t> </a:t>
            </a:r>
            <a:r>
              <a:rPr lang="en-GB" sz="2000" dirty="0"/>
              <a:t>decorator</a:t>
            </a:r>
          </a:p>
          <a:p>
            <a:pPr lvl="1"/>
            <a:r>
              <a:rPr lang="en-GB" sz="2000" dirty="0"/>
              <a:t>with values to apply provided to decorator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E1045-F6F6-074D-B9D6-A6959807119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04/12/23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03E27-992F-5C4C-B8C0-0EBEB3D6D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1B32B-05FD-B84D-AFE4-648BDC90F2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39B6FF-234E-654D-877E-87ECF5709E15}"/>
              </a:ext>
            </a:extLst>
          </p:cNvPr>
          <p:cNvSpPr txBox="1"/>
          <p:nvPr/>
        </p:nvSpPr>
        <p:spPr>
          <a:xfrm>
            <a:off x="1747784" y="4444544"/>
            <a:ext cx="6408712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</a:rPr>
              <a:t>@</a:t>
            </a:r>
            <a:r>
              <a:rPr lang="en-GB" sz="1400" b="1" dirty="0" err="1">
                <a:solidFill>
                  <a:srgbClr val="0000FF"/>
                </a:solidFill>
              </a:rPr>
              <a:t>pytest.mark.parametrize</a:t>
            </a:r>
            <a:r>
              <a:rPr lang="en-GB" sz="1400" dirty="0">
                <a:solidFill>
                  <a:schemeClr val="tx1"/>
                </a:solidFill>
              </a:rPr>
              <a:t>('input1,input2,expected', [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(3, 1, 4),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(3, 2, 5),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])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chemeClr val="tx1"/>
                </a:solidFill>
              </a:rPr>
              <a:t>def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test_calculator_add_operation</a:t>
            </a:r>
            <a:r>
              <a:rPr lang="en-GB" sz="1400" dirty="0">
                <a:solidFill>
                  <a:schemeClr val="tx1"/>
                </a:solidFill>
              </a:rPr>
              <a:t>(calculator, input1, input2, expected):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dirty="0" err="1">
                <a:solidFill>
                  <a:schemeClr val="tx1"/>
                </a:solidFill>
              </a:rPr>
              <a:t>calculator.set</a:t>
            </a:r>
            <a:r>
              <a:rPr lang="en-GB" sz="1400" dirty="0">
                <a:solidFill>
                  <a:schemeClr val="tx1"/>
                </a:solidFill>
              </a:rPr>
              <a:t>(input1)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dirty="0" err="1">
                <a:solidFill>
                  <a:schemeClr val="tx1"/>
                </a:solidFill>
              </a:rPr>
              <a:t>calculator.add</a:t>
            </a:r>
            <a:r>
              <a:rPr lang="en-GB" sz="1400" dirty="0">
                <a:solidFill>
                  <a:schemeClr val="tx1"/>
                </a:solidFill>
              </a:rPr>
              <a:t>()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dirty="0" err="1">
                <a:solidFill>
                  <a:schemeClr val="tx1"/>
                </a:solidFill>
              </a:rPr>
              <a:t>calculator.set</a:t>
            </a:r>
            <a:r>
              <a:rPr lang="en-GB" sz="1400" dirty="0">
                <a:solidFill>
                  <a:schemeClr val="tx1"/>
                </a:solidFill>
              </a:rPr>
              <a:t>(input2)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dirty="0" err="1">
                <a:solidFill>
                  <a:schemeClr val="tx1"/>
                </a:solidFill>
              </a:rPr>
              <a:t>calculator.add</a:t>
            </a:r>
            <a:r>
              <a:rPr lang="en-GB" sz="1400" dirty="0">
                <a:solidFill>
                  <a:schemeClr val="tx1"/>
                </a:solidFill>
              </a:rPr>
              <a:t>()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b="1" dirty="0">
                <a:solidFill>
                  <a:schemeClr val="tx1"/>
                </a:solidFill>
              </a:rPr>
              <a:t>assert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calculator.total</a:t>
            </a:r>
            <a:r>
              <a:rPr lang="en-GB" sz="1400" dirty="0">
                <a:solidFill>
                  <a:schemeClr val="tx1"/>
                </a:solidFill>
              </a:rPr>
              <a:t> == expected</a:t>
            </a:r>
          </a:p>
        </p:txBody>
      </p:sp>
      <p:pic>
        <p:nvPicPr>
          <p:cNvPr id="8" name="Picture 7" descr="Light bulb ideas - Free Stock Photo by Merelize on Stockvault.net">
            <a:extLst>
              <a:ext uri="{FF2B5EF4-FFF2-40B4-BE49-F238E27FC236}">
                <a16:creationId xmlns:a16="http://schemas.microsoft.com/office/drawing/2014/main" id="{893708FC-1890-B3B9-F980-C46A1BC9D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583417"/>
            <a:ext cx="666660" cy="68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511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17B8-FC9A-4E4E-86FB-DE3966492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Exceptions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49DD9-D68A-F340-B8B6-5EDEC4130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Can write tests that verify that an exception was raised</a:t>
            </a:r>
          </a:p>
          <a:p>
            <a:r>
              <a:rPr lang="en-GB" sz="2400" dirty="0"/>
              <a:t>In </a:t>
            </a:r>
            <a:r>
              <a:rPr lang="en-GB" sz="2400" dirty="0" err="1"/>
              <a:t>PyTest</a:t>
            </a:r>
            <a:r>
              <a:rPr lang="en-GB" sz="2400" dirty="0"/>
              <a:t> use the with statement and </a:t>
            </a:r>
            <a:r>
              <a:rPr lang="en-GB" sz="2400" dirty="0" err="1">
                <a:latin typeface="Courier" pitchFamily="2" charset="0"/>
              </a:rPr>
              <a:t>pytest.raises</a:t>
            </a:r>
            <a:endParaRPr lang="en-GB" sz="2400" dirty="0">
              <a:latin typeface="Courier" pitchFamily="2" charset="0"/>
            </a:endParaRPr>
          </a:p>
          <a:p>
            <a:endParaRPr lang="en-GB" sz="2400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351DD-2C86-4947-BC83-2AED94CF774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04/12/23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2D709-80D3-0E43-AC1B-8E2F3A25C91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D7774-48D6-8040-A5B5-059C5018FA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459B8-3D4C-D64F-BEB1-566E7B8A8507}"/>
              </a:ext>
            </a:extLst>
          </p:cNvPr>
          <p:cNvSpPr txBox="1"/>
          <p:nvPr/>
        </p:nvSpPr>
        <p:spPr>
          <a:xfrm>
            <a:off x="1876959" y="3572381"/>
            <a:ext cx="6408712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1"/>
                </a:solidFill>
              </a:rPr>
              <a:t>import</a:t>
            </a:r>
            <a:r>
              <a:rPr lang="en-GB" sz="1600" dirty="0">
                <a:solidFill>
                  <a:schemeClr val="tx1"/>
                </a:solidFill>
              </a:rPr>
              <a:t> </a:t>
            </a:r>
            <a:r>
              <a:rPr lang="en-GB" sz="1600" b="1" dirty="0" err="1">
                <a:solidFill>
                  <a:schemeClr val="tx1"/>
                </a:solidFill>
              </a:rPr>
              <a:t>pytest</a:t>
            </a:r>
            <a:r>
              <a:rPr lang="en-GB" sz="1600" dirty="0">
                <a:solidFill>
                  <a:schemeClr val="tx1"/>
                </a:solidFill>
              </a:rPr>
              <a:t> </a:t>
            </a:r>
          </a:p>
          <a:p>
            <a:endParaRPr lang="en-GB" sz="1600" b="1" dirty="0">
              <a:solidFill>
                <a:schemeClr val="tx1"/>
              </a:solidFill>
            </a:endParaRPr>
          </a:p>
          <a:p>
            <a:r>
              <a:rPr lang="en-GB" sz="1600" b="1" dirty="0">
                <a:solidFill>
                  <a:schemeClr val="tx1"/>
                </a:solidFill>
              </a:rPr>
              <a:t>def</a:t>
            </a:r>
            <a:r>
              <a:rPr lang="en-GB" sz="1600" dirty="0">
                <a:solidFill>
                  <a:schemeClr val="tx1"/>
                </a:solidFill>
              </a:rPr>
              <a:t> </a:t>
            </a:r>
            <a:r>
              <a:rPr lang="en-GB" sz="1600" dirty="0" err="1">
                <a:solidFill>
                  <a:schemeClr val="tx1"/>
                </a:solidFill>
              </a:rPr>
              <a:t>test_current_account_overdraft</a:t>
            </a:r>
            <a:r>
              <a:rPr lang="en-GB" sz="1600" dirty="0">
                <a:solidFill>
                  <a:schemeClr val="tx1"/>
                </a:solidFill>
              </a:rPr>
              <a:t>():</a:t>
            </a:r>
          </a:p>
          <a:p>
            <a:r>
              <a:rPr lang="en-GB" sz="1600" b="1" dirty="0">
                <a:solidFill>
                  <a:schemeClr val="tx1"/>
                </a:solidFill>
              </a:rPr>
              <a:t>    </a:t>
            </a:r>
            <a:r>
              <a:rPr lang="en-GB" sz="1600" dirty="0" err="1">
                <a:solidFill>
                  <a:schemeClr val="tx1"/>
                </a:solidFill>
              </a:rPr>
              <a:t>current_account</a:t>
            </a:r>
            <a:r>
              <a:rPr lang="en-GB" sz="1600" dirty="0">
                <a:solidFill>
                  <a:schemeClr val="tx1"/>
                </a:solidFill>
              </a:rPr>
              <a:t> = </a:t>
            </a:r>
            <a:r>
              <a:rPr lang="en-GB" sz="1600" dirty="0" err="1">
                <a:solidFill>
                  <a:schemeClr val="tx1"/>
                </a:solidFill>
              </a:rPr>
              <a:t>CurrentAccount</a:t>
            </a:r>
            <a:r>
              <a:rPr lang="en-GB" sz="1600" dirty="0">
                <a:solidFill>
                  <a:schemeClr val="tx1"/>
                </a:solidFill>
              </a:rPr>
              <a:t>(0.0)</a:t>
            </a:r>
          </a:p>
          <a:p>
            <a:r>
              <a:rPr lang="en-GB" sz="1600" b="1" dirty="0">
                <a:solidFill>
                  <a:schemeClr val="tx1"/>
                </a:solidFill>
              </a:rPr>
              <a:t>    with </a:t>
            </a:r>
            <a:r>
              <a:rPr lang="en-GB" sz="1600" b="1" dirty="0" err="1">
                <a:solidFill>
                  <a:srgbClr val="0000FF"/>
                </a:solidFill>
              </a:rPr>
              <a:t>pytest.raises</a:t>
            </a:r>
            <a:r>
              <a:rPr lang="en-GB" sz="1600" dirty="0">
                <a:solidFill>
                  <a:schemeClr val="tx1"/>
                </a:solidFill>
              </a:rPr>
              <a:t>(</a:t>
            </a:r>
            <a:r>
              <a:rPr lang="en-GB" sz="1600" dirty="0" err="1">
                <a:solidFill>
                  <a:schemeClr val="tx1"/>
                </a:solidFill>
              </a:rPr>
              <a:t>accounts.BalanceError</a:t>
            </a:r>
            <a:r>
              <a:rPr lang="en-GB" sz="1600" dirty="0">
                <a:solidFill>
                  <a:schemeClr val="tx1"/>
                </a:solidFill>
              </a:rPr>
              <a:t>):</a:t>
            </a:r>
          </a:p>
          <a:p>
            <a:r>
              <a:rPr lang="en-GB" sz="1600" dirty="0">
                <a:solidFill>
                  <a:schemeClr val="tx1"/>
                </a:solidFill>
              </a:rPr>
              <a:t>        </a:t>
            </a:r>
            <a:r>
              <a:rPr lang="en-GB" sz="1600" dirty="0" err="1">
                <a:solidFill>
                  <a:schemeClr val="tx1"/>
                </a:solidFill>
              </a:rPr>
              <a:t>current_account.withdraw</a:t>
            </a:r>
            <a:r>
              <a:rPr lang="en-GB" sz="1600" dirty="0">
                <a:solidFill>
                  <a:schemeClr val="tx1"/>
                </a:solidFill>
              </a:rPr>
              <a:t>(200.0)</a:t>
            </a:r>
          </a:p>
        </p:txBody>
      </p:sp>
      <p:pic>
        <p:nvPicPr>
          <p:cNvPr id="8" name="Picture 7" descr="Light bulb ideas - Free Stock Photo by Merelize on Stockvault.net">
            <a:extLst>
              <a:ext uri="{FF2B5EF4-FFF2-40B4-BE49-F238E27FC236}">
                <a16:creationId xmlns:a16="http://schemas.microsoft.com/office/drawing/2014/main" id="{F86B3260-2EF1-BD70-C006-EFC708436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583417"/>
            <a:ext cx="666660" cy="68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031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710BC-0C6A-5B2A-EF68-173D5F429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User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CD79A-7510-6754-9EBF-C18CEA4DE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78" y="1416051"/>
            <a:ext cx="8913681" cy="4529138"/>
          </a:xfrm>
        </p:spPr>
        <p:txBody>
          <a:bodyPr/>
          <a:lstStyle/>
          <a:p>
            <a:r>
              <a:rPr lang="en-US" sz="2400" dirty="0"/>
              <a:t>If you need to take input from user in a test</a:t>
            </a:r>
          </a:p>
          <a:p>
            <a:pPr lvl="1"/>
            <a:r>
              <a:rPr lang="en-US" sz="2000" dirty="0"/>
              <a:t>Can mock out the input function</a:t>
            </a:r>
          </a:p>
          <a:p>
            <a:pPr lvl="1"/>
            <a:r>
              <a:rPr lang="en-US" sz="2000" dirty="0"/>
              <a:t>Just for the test</a:t>
            </a:r>
          </a:p>
          <a:p>
            <a:r>
              <a:rPr lang="en-US" sz="2400" dirty="0"/>
              <a:t>Use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n-US" sz="2400" dirty="0"/>
              <a:t> statement</a:t>
            </a:r>
          </a:p>
          <a:p>
            <a:pPr lvl="1"/>
            <a:r>
              <a:rPr lang="en-US" sz="2000" dirty="0"/>
              <a:t>Ensures function is reset after body of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n-US" sz="2000" dirty="0"/>
              <a:t> statement</a:t>
            </a:r>
          </a:p>
          <a:p>
            <a:pPr lvl="1"/>
            <a:r>
              <a:rPr lang="en-US" sz="2000" dirty="0"/>
              <a:t>Specify new behaviour for input function using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mock.patch.object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3CC0F-4511-74D1-3CA5-885FCE89522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04/12/23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0808C-1596-776A-9EDB-15A2AFB231D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32BAB-A2F3-5A37-74C7-ADB06AB709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763C17-FDE4-CCBF-CA32-A0C69120670E}"/>
              </a:ext>
            </a:extLst>
          </p:cNvPr>
          <p:cNvSpPr txBox="1"/>
          <p:nvPr/>
        </p:nvSpPr>
        <p:spPr>
          <a:xfrm>
            <a:off x="1583069" y="4665248"/>
            <a:ext cx="6408712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1"/>
                </a:solidFill>
              </a:rPr>
              <a:t>import</a:t>
            </a:r>
            <a:r>
              <a:rPr lang="en-GB" sz="1600" dirty="0">
                <a:solidFill>
                  <a:schemeClr val="tx1"/>
                </a:solidFill>
              </a:rPr>
              <a:t> </a:t>
            </a:r>
            <a:r>
              <a:rPr lang="en-GB" sz="1600" b="1" dirty="0" err="1">
                <a:solidFill>
                  <a:schemeClr val="tx1"/>
                </a:solidFill>
              </a:rPr>
              <a:t>pytest</a:t>
            </a:r>
            <a:r>
              <a:rPr lang="en-GB" sz="1600" dirty="0">
                <a:solidFill>
                  <a:schemeClr val="tx1"/>
                </a:solidFill>
              </a:rPr>
              <a:t> </a:t>
            </a:r>
          </a:p>
          <a:p>
            <a:endParaRPr lang="en-GB" sz="1600" dirty="0">
              <a:solidFill>
                <a:schemeClr val="tx1"/>
              </a:solidFill>
            </a:endParaRPr>
          </a:p>
          <a:p>
            <a:r>
              <a:rPr lang="en-GB" sz="1600" b="1" dirty="0">
                <a:solidFill>
                  <a:schemeClr val="tx1"/>
                </a:solidFill>
              </a:rPr>
              <a:t>﻿def </a:t>
            </a:r>
            <a:r>
              <a:rPr lang="en-GB" sz="1600" dirty="0" err="1">
                <a:solidFill>
                  <a:schemeClr val="tx1"/>
                </a:solidFill>
              </a:rPr>
              <a:t>test_get_user_yes_or_no_with_y</a:t>
            </a:r>
            <a:r>
              <a:rPr lang="en-GB" sz="1600" b="1" dirty="0">
                <a:solidFill>
                  <a:schemeClr val="tx1"/>
                </a:solidFill>
              </a:rPr>
              <a:t>():</a:t>
            </a:r>
          </a:p>
          <a:p>
            <a:r>
              <a:rPr lang="en-GB" sz="1600" b="1" dirty="0">
                <a:solidFill>
                  <a:schemeClr val="tx1"/>
                </a:solidFill>
              </a:rPr>
              <a:t>    </a:t>
            </a:r>
            <a:r>
              <a:rPr lang="en-GB" sz="1600" dirty="0">
                <a:solidFill>
                  <a:srgbClr val="0000FF"/>
                </a:solidFill>
              </a:rPr>
              <a:t>with</a:t>
            </a:r>
            <a:r>
              <a:rPr lang="en-GB" sz="1600" b="1" dirty="0">
                <a:solidFill>
                  <a:srgbClr val="0000FF"/>
                </a:solidFill>
              </a:rPr>
              <a:t> </a:t>
            </a:r>
            <a:r>
              <a:rPr lang="en-GB" sz="1600" b="1" dirty="0" err="1">
                <a:solidFill>
                  <a:srgbClr val="0000FF"/>
                </a:solidFill>
              </a:rPr>
              <a:t>mock.patch.object</a:t>
            </a:r>
            <a:r>
              <a:rPr lang="en-GB" sz="1600" b="1" dirty="0">
                <a:solidFill>
                  <a:srgbClr val="0000FF"/>
                </a:solidFill>
              </a:rPr>
              <a:t>(</a:t>
            </a:r>
            <a:r>
              <a:rPr lang="en-GB" sz="1600" b="1" dirty="0" err="1">
                <a:solidFill>
                  <a:srgbClr val="0000FF"/>
                </a:solidFill>
              </a:rPr>
              <a:t>builtins</a:t>
            </a:r>
            <a:r>
              <a:rPr lang="en-GB" sz="1600" b="1" dirty="0">
                <a:solidFill>
                  <a:srgbClr val="0000FF"/>
                </a:solidFill>
              </a:rPr>
              <a:t>, 'input', lambda _: 'y’):</a:t>
            </a:r>
            <a:endParaRPr lang="en-GB" sz="1600" b="1" dirty="0">
              <a:solidFill>
                <a:schemeClr val="tx1"/>
              </a:solidFill>
            </a:endParaRPr>
          </a:p>
          <a:p>
            <a:r>
              <a:rPr lang="en-GB" sz="1600" dirty="0">
                <a:solidFill>
                  <a:schemeClr val="tx1"/>
                </a:solidFill>
              </a:rPr>
              <a:t>        response = </a:t>
            </a:r>
            <a:r>
              <a:rPr lang="en-GB" sz="1600" dirty="0" err="1">
                <a:solidFill>
                  <a:schemeClr val="tx1"/>
                </a:solidFill>
              </a:rPr>
              <a:t>get_user_yes_or_no</a:t>
            </a:r>
            <a:r>
              <a:rPr lang="en-GB" sz="1600" dirty="0">
                <a:solidFill>
                  <a:schemeClr val="tx1"/>
                </a:solidFill>
              </a:rPr>
              <a:t>('input name: ‘)</a:t>
            </a:r>
          </a:p>
          <a:p>
            <a:r>
              <a:rPr lang="en-GB" sz="1600" dirty="0">
                <a:solidFill>
                  <a:schemeClr val="tx1"/>
                </a:solidFill>
              </a:rPr>
              <a:t>        </a:t>
            </a:r>
            <a:r>
              <a:rPr lang="en-GB" sz="1600" b="1" dirty="0">
                <a:solidFill>
                  <a:schemeClr val="tx1"/>
                </a:solidFill>
              </a:rPr>
              <a:t>assert</a:t>
            </a:r>
            <a:r>
              <a:rPr lang="en-GB" sz="1600" dirty="0">
                <a:solidFill>
                  <a:schemeClr val="tx1"/>
                </a:solidFill>
              </a:rPr>
              <a:t> response = == 'y</a:t>
            </a:r>
          </a:p>
        </p:txBody>
      </p:sp>
    </p:spTree>
    <p:extLst>
      <p:ext uri="{BB962C8B-B14F-4D97-AF65-F5344CB8AC3E}">
        <p14:creationId xmlns:p14="http://schemas.microsoft.com/office/powerpoint/2010/main" val="3968511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B83A-8240-6147-BB3C-4731E5B9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C306-97F1-C048-823F-56E72FB6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39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CD4E9-76D0-6F4A-BAD8-FB63C10E5B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04/12/23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AD678-DDAF-AB49-BFD8-6EA8C593E1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A270-FC9E-3F42-AD7E-E626A8282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57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</a:t>
            </a:r>
            <a:r>
              <a:rPr lang="en-GB"/>
              <a:t>for Session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400"/>
              </a:spcBef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Testing Frameworks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pytest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Writing tests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Assertion Libraries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Test Fixtures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Ignoring Tests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Parameterized Tests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Testing for Exceptions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04/12/23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3A7906-6F7E-3143-84C0-9BB0E03BE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44" y="267460"/>
            <a:ext cx="1099840" cy="109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46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19A60-D6CC-024F-8306-4716513D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 Testing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A255F-8A0D-E542-826E-9190808E7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Two primary testing frameworks</a:t>
            </a:r>
          </a:p>
          <a:p>
            <a:pPr lvl="1"/>
            <a:r>
              <a:rPr lang="en-GB" dirty="0" err="1"/>
              <a:t>pytest</a:t>
            </a:r>
            <a:r>
              <a:rPr lang="en-GB" dirty="0"/>
              <a:t> and </a:t>
            </a:r>
            <a:r>
              <a:rPr lang="en-GB" dirty="0" err="1"/>
              <a:t>unittest</a:t>
            </a: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/>
              <a:t>2021 </a:t>
            </a:r>
            <a:r>
              <a:rPr lang="en-GB" dirty="0"/>
              <a:t>Python Developers Survey</a:t>
            </a:r>
          </a:p>
          <a:p>
            <a:r>
              <a:rPr lang="en-GB" sz="1600" dirty="0"/>
              <a:t>https://</a:t>
            </a:r>
            <a:r>
              <a:rPr lang="en-GB" sz="1600" dirty="0" err="1"/>
              <a:t>lp.jetbrains.com</a:t>
            </a:r>
            <a:r>
              <a:rPr lang="en-GB" sz="1600" dirty="0"/>
              <a:t>/python-developers-survey-2021/#</a:t>
            </a:r>
            <a:r>
              <a:rPr lang="en-GB" sz="1600" dirty="0" err="1"/>
              <a:t>FrameworksLibraries</a:t>
            </a:r>
            <a:endParaRPr lang="en-GB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E56BC-1024-7641-BBD4-FA8187EBCBE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04/12/23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2558B-EB67-004C-A8A1-F7598DDBD37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F1503-3A70-6D42-883D-CBC8750850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pic>
        <p:nvPicPr>
          <p:cNvPr id="8" name="Picture 2" descr="Test taker preparation | Versant">
            <a:extLst>
              <a:ext uri="{FF2B5EF4-FFF2-40B4-BE49-F238E27FC236}">
                <a16:creationId xmlns:a16="http://schemas.microsoft.com/office/drawing/2014/main" id="{DF13BB8D-3DB5-1800-E4A0-D84840DC9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60" y="365858"/>
            <a:ext cx="864096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ED261E-9866-3F18-C054-7CFD5CE29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757" y="2830968"/>
            <a:ext cx="4071811" cy="268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4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AF941-BE64-3948-B5B8-80F2130A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pytest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3D8DD-8C2A-FD47-874F-0B5C926E1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369106"/>
            <a:ext cx="9066212" cy="4529138"/>
          </a:xfrm>
        </p:spPr>
        <p:txBody>
          <a:bodyPr/>
          <a:lstStyle/>
          <a:p>
            <a:r>
              <a:rPr lang="en-GB" sz="2400" dirty="0"/>
              <a:t>Testing library for Python</a:t>
            </a:r>
          </a:p>
          <a:p>
            <a:pPr lvl="1"/>
            <a:r>
              <a:rPr lang="en-GB" sz="2000" dirty="0"/>
              <a:t>one of the most popular</a:t>
            </a:r>
          </a:p>
          <a:p>
            <a:pPr lvl="2"/>
            <a:r>
              <a:rPr lang="en-GB" sz="1600" dirty="0"/>
              <a:t>see https://</a:t>
            </a:r>
            <a:r>
              <a:rPr lang="en-GB" sz="1600" dirty="0" err="1"/>
              <a:t>docs.pytest.org</a:t>
            </a:r>
            <a:r>
              <a:rPr lang="en-GB" sz="1600" dirty="0"/>
              <a:t>/</a:t>
            </a:r>
            <a:r>
              <a:rPr lang="en-GB" sz="1600" dirty="0" err="1"/>
              <a:t>en</a:t>
            </a:r>
            <a:r>
              <a:rPr lang="en-GB" sz="1600" dirty="0"/>
              <a:t>/latest/</a:t>
            </a:r>
          </a:p>
          <a:p>
            <a:pPr lvl="1"/>
            <a:r>
              <a:rPr lang="en-GB" sz="2000" dirty="0"/>
              <a:t>builds on top of / extends </a:t>
            </a:r>
            <a:r>
              <a:rPr lang="en-GB" sz="2000" dirty="0" err="1"/>
              <a:t>unittest</a:t>
            </a:r>
            <a:r>
              <a:rPr lang="en-GB" sz="2000" dirty="0"/>
              <a:t> (inc. with Python by default)</a:t>
            </a:r>
          </a:p>
          <a:p>
            <a:pPr lvl="2"/>
            <a:r>
              <a:rPr lang="en-GB" sz="1600" dirty="0"/>
              <a:t>provides an extended set of facilities</a:t>
            </a:r>
          </a:p>
          <a:p>
            <a:pPr lvl="2"/>
            <a:r>
              <a:rPr lang="en-GB" sz="1600" dirty="0"/>
              <a:t>provides test runner facilities</a:t>
            </a:r>
          </a:p>
          <a:p>
            <a:r>
              <a:rPr lang="en-GB" sz="2400" dirty="0"/>
              <a:t>Can be used for different levels of test</a:t>
            </a:r>
          </a:p>
          <a:p>
            <a:pPr lvl="1"/>
            <a:r>
              <a:rPr lang="en-GB" sz="2000" dirty="0"/>
              <a:t>unit, integration, system</a:t>
            </a:r>
          </a:p>
          <a:p>
            <a:pPr lvl="1"/>
            <a:r>
              <a:rPr lang="en-GB" sz="2000" dirty="0"/>
              <a:t>most typically used for unit</a:t>
            </a:r>
          </a:p>
          <a:p>
            <a:pPr lvl="1"/>
            <a:r>
              <a:rPr lang="en-GB" sz="2000" dirty="0"/>
              <a:t>used by Dropbox, Mozilla etc. as Python testing framework</a:t>
            </a:r>
            <a:endParaRPr lang="en-US" sz="1800" dirty="0"/>
          </a:p>
          <a:p>
            <a:r>
              <a:rPr lang="en-US" sz="2400" dirty="0"/>
              <a:t>Has support in IDEs such as PyCharm</a:t>
            </a:r>
          </a:p>
          <a:p>
            <a:pPr lvl="1"/>
            <a:r>
              <a:rPr lang="en-US" sz="2000" dirty="0"/>
              <a:t>allowing for red bar, green bar development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BC11F-371A-5546-BE16-41608339D85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04/12/23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EC45B-237A-CC49-B309-3F1BB6D9AD9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6F50B-65E6-7445-8934-5C02327FED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7A38D2-2784-D549-8C82-691161DD8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085" y="443222"/>
            <a:ext cx="925884" cy="925884"/>
          </a:xfrm>
          <a:prstGeom prst="rect">
            <a:avLst/>
          </a:prstGeom>
        </p:spPr>
      </p:pic>
      <p:pic>
        <p:nvPicPr>
          <p:cNvPr id="10" name="Picture 9" descr="Light bulb ideas - Free Stock Photo by Merelize on Stockvault.net">
            <a:extLst>
              <a:ext uri="{FF2B5EF4-FFF2-40B4-BE49-F238E27FC236}">
                <a16:creationId xmlns:a16="http://schemas.microsoft.com/office/drawing/2014/main" id="{9095739D-86DC-AA97-27C0-FA66683C1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147922"/>
            <a:ext cx="545630" cy="56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312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84D0-9C93-6C4D-AABA-C764356A7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pytest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2D97E-9D3E-3A46-B4A8-ABB506A4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Need something to test</a:t>
            </a:r>
          </a:p>
          <a:p>
            <a:pPr lvl="1"/>
            <a:r>
              <a:rPr lang="en-US" sz="2000" dirty="0"/>
              <a:t>May be a function</a:t>
            </a:r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lvl="1"/>
            <a:r>
              <a:rPr lang="en-US" sz="2000" dirty="0"/>
              <a:t>Can be a class</a:t>
            </a:r>
          </a:p>
          <a:p>
            <a:pPr lvl="2"/>
            <a:r>
              <a:rPr lang="en-US" sz="1600" dirty="0"/>
              <a:t>Calculator class in </a:t>
            </a:r>
            <a:r>
              <a:rPr lang="en-US" sz="1600" dirty="0" err="1">
                <a:latin typeface="Courier" pitchFamily="2" charset="0"/>
              </a:rPr>
              <a:t>calculator.py</a:t>
            </a:r>
            <a:r>
              <a:rPr lang="en-US" sz="1600" dirty="0">
                <a:latin typeface="Courier" pitchFamily="2" charset="0"/>
              </a:rPr>
              <a:t> </a:t>
            </a:r>
            <a:br>
              <a:rPr lang="en-US" sz="1600" dirty="0">
                <a:latin typeface="Courier" pitchFamily="2" charset="0"/>
              </a:rPr>
            </a:br>
            <a:r>
              <a:rPr lang="en-US" sz="1600" dirty="0"/>
              <a:t>file</a:t>
            </a:r>
          </a:p>
          <a:p>
            <a:pPr lvl="2"/>
            <a:r>
              <a:rPr lang="en-US" sz="1600" dirty="0"/>
              <a:t>has the concept of the current total</a:t>
            </a:r>
          </a:p>
          <a:p>
            <a:pPr lvl="2"/>
            <a:r>
              <a:rPr lang="en-US" sz="1600" dirty="0"/>
              <a:t>can have a current value entered</a:t>
            </a:r>
          </a:p>
          <a:p>
            <a:pPr lvl="2"/>
            <a:r>
              <a:rPr lang="en-US" sz="1600" dirty="0"/>
              <a:t>the action to apply to the current </a:t>
            </a:r>
            <a:br>
              <a:rPr lang="en-US" sz="1600" dirty="0"/>
            </a:br>
            <a:r>
              <a:rPr lang="en-US" sz="1600" dirty="0"/>
              <a:t>value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F0319-5536-0644-8509-BA736E9861A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04/12/23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92101-01B5-A64F-87D4-D661F3B26B1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67CEB-AEC4-6F49-AE57-466789A3F0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E4ACB-2BDB-3949-8316-A1169A17D771}"/>
              </a:ext>
            </a:extLst>
          </p:cNvPr>
          <p:cNvSpPr txBox="1"/>
          <p:nvPr/>
        </p:nvSpPr>
        <p:spPr>
          <a:xfrm>
            <a:off x="6105128" y="1768050"/>
            <a:ext cx="3168352" cy="4524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class </a:t>
            </a:r>
            <a:r>
              <a:rPr lang="en-GB" dirty="0">
                <a:solidFill>
                  <a:schemeClr val="tx1"/>
                </a:solidFill>
              </a:rPr>
              <a:t>Calculator:</a:t>
            </a:r>
          </a:p>
          <a:p>
            <a:r>
              <a:rPr lang="en-GB" dirty="0">
                <a:solidFill>
                  <a:schemeClr val="tx1"/>
                </a:solidFill>
              </a:rPr>
              <a:t>    </a:t>
            </a:r>
            <a:r>
              <a:rPr lang="en-GB" b="1" dirty="0">
                <a:solidFill>
                  <a:schemeClr val="tx1"/>
                </a:solidFill>
              </a:rPr>
              <a:t>def </a:t>
            </a:r>
            <a:r>
              <a:rPr lang="en-GB" dirty="0">
                <a:solidFill>
                  <a:schemeClr val="tx1"/>
                </a:solidFill>
              </a:rPr>
              <a:t>__</a:t>
            </a:r>
            <a:r>
              <a:rPr lang="en-GB" dirty="0" err="1">
                <a:solidFill>
                  <a:schemeClr val="tx1"/>
                </a:solidFill>
              </a:rPr>
              <a:t>init</a:t>
            </a:r>
            <a:r>
              <a:rPr lang="en-GB" dirty="0">
                <a:solidFill>
                  <a:schemeClr val="tx1"/>
                </a:solidFill>
              </a:rPr>
              <a:t>__(self):</a:t>
            </a:r>
          </a:p>
          <a:p>
            <a:r>
              <a:rPr lang="en-GB" dirty="0">
                <a:solidFill>
                  <a:schemeClr val="tx1"/>
                </a:solidFill>
              </a:rPr>
              <a:t>        </a:t>
            </a:r>
            <a:r>
              <a:rPr lang="en-GB" dirty="0" err="1">
                <a:solidFill>
                  <a:schemeClr val="tx1"/>
                </a:solidFill>
              </a:rPr>
              <a:t>self.current</a:t>
            </a:r>
            <a:r>
              <a:rPr lang="en-GB" dirty="0">
                <a:solidFill>
                  <a:schemeClr val="tx1"/>
                </a:solidFill>
              </a:rPr>
              <a:t> = 0</a:t>
            </a:r>
          </a:p>
          <a:p>
            <a:r>
              <a:rPr lang="en-GB" dirty="0">
                <a:solidFill>
                  <a:schemeClr val="tx1"/>
                </a:solidFill>
              </a:rPr>
              <a:t>        </a:t>
            </a:r>
            <a:r>
              <a:rPr lang="en-GB" dirty="0" err="1">
                <a:solidFill>
                  <a:schemeClr val="tx1"/>
                </a:solidFill>
              </a:rPr>
              <a:t>self.total</a:t>
            </a:r>
            <a:r>
              <a:rPr lang="en-GB" dirty="0">
                <a:solidFill>
                  <a:schemeClr val="tx1"/>
                </a:solidFill>
              </a:rPr>
              <a:t> = 0</a:t>
            </a:r>
            <a:br>
              <a:rPr lang="en-GB" dirty="0">
                <a:solidFill>
                  <a:schemeClr val="tx1"/>
                </a:solidFill>
              </a:rPr>
            </a:br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    </a:t>
            </a:r>
            <a:r>
              <a:rPr lang="en-GB" b="1" dirty="0">
                <a:solidFill>
                  <a:schemeClr val="tx1"/>
                </a:solidFill>
              </a:rPr>
              <a:t>def </a:t>
            </a:r>
            <a:r>
              <a:rPr lang="en-GB" dirty="0">
                <a:solidFill>
                  <a:schemeClr val="tx1"/>
                </a:solidFill>
              </a:rPr>
              <a:t>set(self, value):</a:t>
            </a:r>
          </a:p>
          <a:p>
            <a:r>
              <a:rPr lang="en-GB" dirty="0">
                <a:solidFill>
                  <a:schemeClr val="tx1"/>
                </a:solidFill>
              </a:rPr>
              <a:t>        </a:t>
            </a:r>
            <a:r>
              <a:rPr lang="en-GB" dirty="0" err="1">
                <a:solidFill>
                  <a:schemeClr val="tx1"/>
                </a:solidFill>
              </a:rPr>
              <a:t>self.current</a:t>
            </a:r>
            <a:r>
              <a:rPr lang="en-GB" dirty="0">
                <a:solidFill>
                  <a:schemeClr val="tx1"/>
                </a:solidFill>
              </a:rPr>
              <a:t> = value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    </a:t>
            </a:r>
            <a:r>
              <a:rPr lang="en-GB" b="1" dirty="0">
                <a:solidFill>
                  <a:schemeClr val="tx1"/>
                </a:solidFill>
              </a:rPr>
              <a:t>def </a:t>
            </a:r>
            <a:r>
              <a:rPr lang="en-GB" dirty="0">
                <a:solidFill>
                  <a:schemeClr val="tx1"/>
                </a:solidFill>
              </a:rPr>
              <a:t>add(self):</a:t>
            </a:r>
          </a:p>
          <a:p>
            <a:r>
              <a:rPr lang="en-GB" dirty="0">
                <a:solidFill>
                  <a:schemeClr val="tx1"/>
                </a:solidFill>
              </a:rPr>
              <a:t>        </a:t>
            </a:r>
            <a:r>
              <a:rPr lang="en-GB" dirty="0" err="1">
                <a:solidFill>
                  <a:schemeClr val="tx1"/>
                </a:solidFill>
              </a:rPr>
              <a:t>self.total</a:t>
            </a:r>
            <a:r>
              <a:rPr lang="en-GB" dirty="0">
                <a:solidFill>
                  <a:schemeClr val="tx1"/>
                </a:solidFill>
              </a:rPr>
              <a:t> += </a:t>
            </a:r>
            <a:r>
              <a:rPr lang="en-GB" dirty="0" err="1">
                <a:solidFill>
                  <a:schemeClr val="tx1"/>
                </a:solidFill>
              </a:rPr>
              <a:t>self.current</a:t>
            </a:r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    </a:t>
            </a:r>
            <a:r>
              <a:rPr lang="en-GB" b="1" dirty="0">
                <a:solidFill>
                  <a:schemeClr val="tx1"/>
                </a:solidFill>
              </a:rPr>
              <a:t>def </a:t>
            </a:r>
            <a:r>
              <a:rPr lang="en-GB" dirty="0">
                <a:solidFill>
                  <a:schemeClr val="tx1"/>
                </a:solidFill>
              </a:rPr>
              <a:t>sub(self):</a:t>
            </a:r>
          </a:p>
          <a:p>
            <a:r>
              <a:rPr lang="en-GB" dirty="0">
                <a:solidFill>
                  <a:schemeClr val="tx1"/>
                </a:solidFill>
              </a:rPr>
              <a:t>        </a:t>
            </a:r>
            <a:r>
              <a:rPr lang="en-GB" dirty="0" err="1">
                <a:solidFill>
                  <a:schemeClr val="tx1"/>
                </a:solidFill>
              </a:rPr>
              <a:t>self.total</a:t>
            </a:r>
            <a:r>
              <a:rPr lang="en-GB" dirty="0">
                <a:solidFill>
                  <a:schemeClr val="tx1"/>
                </a:solidFill>
              </a:rPr>
              <a:t> -= </a:t>
            </a:r>
            <a:r>
              <a:rPr lang="en-GB" dirty="0" err="1">
                <a:solidFill>
                  <a:schemeClr val="tx1"/>
                </a:solidFill>
              </a:rPr>
              <a:t>self.current</a:t>
            </a:r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    </a:t>
            </a:r>
            <a:r>
              <a:rPr lang="en-GB" b="1" dirty="0">
                <a:solidFill>
                  <a:schemeClr val="tx1"/>
                </a:solidFill>
              </a:rPr>
              <a:t>def </a:t>
            </a:r>
            <a:r>
              <a:rPr lang="en-GB" dirty="0">
                <a:solidFill>
                  <a:schemeClr val="tx1"/>
                </a:solidFill>
              </a:rPr>
              <a:t>total(self):</a:t>
            </a:r>
          </a:p>
          <a:p>
            <a:r>
              <a:rPr lang="en-GB" dirty="0">
                <a:solidFill>
                  <a:schemeClr val="tx1"/>
                </a:solidFill>
              </a:rPr>
              <a:t>        </a:t>
            </a:r>
            <a:r>
              <a:rPr lang="en-GB" b="1" dirty="0">
                <a:solidFill>
                  <a:schemeClr val="tx1"/>
                </a:solidFill>
              </a:rPr>
              <a:t>return </a:t>
            </a:r>
            <a:r>
              <a:rPr lang="en-GB" dirty="0" err="1">
                <a:solidFill>
                  <a:schemeClr val="tx1"/>
                </a:solidFill>
              </a:rPr>
              <a:t>self.total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AF20C8-1053-1E48-9721-8C7D9B129FF9}"/>
              </a:ext>
            </a:extLst>
          </p:cNvPr>
          <p:cNvSpPr txBox="1"/>
          <p:nvPr/>
        </p:nvSpPr>
        <p:spPr>
          <a:xfrm>
            <a:off x="1280592" y="2564904"/>
            <a:ext cx="252028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def</a:t>
            </a:r>
            <a:r>
              <a:rPr lang="en-GB" dirty="0">
                <a:solidFill>
                  <a:schemeClr val="tx1"/>
                </a:solidFill>
              </a:rPr>
              <a:t> add(x, y):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</a:t>
            </a:r>
            <a:r>
              <a:rPr lang="en-GB" b="1" dirty="0">
                <a:solidFill>
                  <a:schemeClr val="tx1"/>
                </a:solidFill>
              </a:rPr>
              <a:t>return</a:t>
            </a:r>
            <a:r>
              <a:rPr lang="en-GB" dirty="0">
                <a:solidFill>
                  <a:schemeClr val="tx1"/>
                </a:solidFill>
              </a:rPr>
              <a:t> x + y</a:t>
            </a:r>
          </a:p>
        </p:txBody>
      </p:sp>
      <p:pic>
        <p:nvPicPr>
          <p:cNvPr id="9" name="Picture 2" descr="Png File Svg - Microscope Clip Art | Full Size PNG Download | SeekPNG">
            <a:extLst>
              <a:ext uri="{FF2B5EF4-FFF2-40B4-BE49-F238E27FC236}">
                <a16:creationId xmlns:a16="http://schemas.microsoft.com/office/drawing/2014/main" id="{9D49B20D-8004-8A40-C0D8-A8041D44C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392" y="457966"/>
            <a:ext cx="608277" cy="74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819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4D5A6-799E-3F4D-8915-01ED8CAD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D4E69-9C8F-3B45-83D6-D3781A15B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Place tests in separate file / module</a:t>
            </a:r>
          </a:p>
          <a:p>
            <a:r>
              <a:rPr lang="en-US" sz="2400" dirty="0"/>
              <a:t>Test defined in a file </a:t>
            </a:r>
            <a:r>
              <a:rPr lang="en-US" sz="2400" dirty="0" err="1">
                <a:latin typeface="Courier" pitchFamily="2" charset="0"/>
              </a:rPr>
              <a:t>test_calculator.py</a:t>
            </a:r>
            <a:endParaRPr lang="en-US" sz="2400" dirty="0">
              <a:latin typeface="Courier" pitchFamily="2" charset="0"/>
            </a:endParaRPr>
          </a:p>
          <a:p>
            <a:pPr lvl="1"/>
            <a:r>
              <a:rPr lang="en-US" sz="2000" dirty="0"/>
              <a:t>therefore, a separate </a:t>
            </a:r>
            <a:r>
              <a:rPr lang="en-US" sz="2000" i="1" dirty="0"/>
              <a:t>module</a:t>
            </a:r>
            <a:endParaRPr lang="en-US" sz="2000" dirty="0"/>
          </a:p>
          <a:p>
            <a:pPr lvl="1"/>
            <a:r>
              <a:rPr lang="en-US" sz="2000" dirty="0"/>
              <a:t>so will need to import from </a:t>
            </a:r>
            <a:r>
              <a:rPr lang="en-US" sz="2000" dirty="0">
                <a:latin typeface="Courier" pitchFamily="2" charset="0"/>
              </a:rPr>
              <a:t>calculator </a:t>
            </a:r>
            <a:r>
              <a:rPr lang="en-US" sz="2000" dirty="0"/>
              <a:t>module</a:t>
            </a:r>
          </a:p>
          <a:p>
            <a:pPr lvl="2"/>
            <a:endParaRPr lang="en-US" sz="1600" dirty="0"/>
          </a:p>
          <a:p>
            <a:r>
              <a:rPr lang="en-GB" sz="2400" dirty="0" err="1"/>
              <a:t>pytest</a:t>
            </a:r>
            <a:r>
              <a:rPr lang="en-GB" sz="2400" dirty="0"/>
              <a:t> uses conventions to find tests:</a:t>
            </a:r>
          </a:p>
          <a:p>
            <a:pPr lvl="1"/>
            <a:r>
              <a:rPr lang="en-GB" sz="2000" dirty="0"/>
              <a:t>search for test_*.</a:t>
            </a:r>
            <a:r>
              <a:rPr lang="en-GB" sz="2000" dirty="0" err="1"/>
              <a:t>py</a:t>
            </a:r>
            <a:r>
              <a:rPr lang="en-GB" sz="2000" dirty="0"/>
              <a:t> or *_</a:t>
            </a:r>
            <a:r>
              <a:rPr lang="en-GB" sz="2000" dirty="0" err="1"/>
              <a:t>test.py</a:t>
            </a:r>
            <a:r>
              <a:rPr lang="en-GB" sz="2000" dirty="0"/>
              <a:t> files.</a:t>
            </a:r>
          </a:p>
          <a:p>
            <a:pPr lvl="1"/>
            <a:r>
              <a:rPr lang="en-GB" sz="2000" dirty="0"/>
              <a:t>From those files, collect test items:</a:t>
            </a:r>
          </a:p>
          <a:p>
            <a:pPr lvl="2"/>
            <a:r>
              <a:rPr lang="en-GB" sz="1800" dirty="0">
                <a:latin typeface="Courier" pitchFamily="2" charset="0"/>
              </a:rPr>
              <a:t>test_</a:t>
            </a:r>
            <a:r>
              <a:rPr lang="en-GB" sz="1800" dirty="0"/>
              <a:t> prefixed test functions,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CA0E6-DA58-E542-9A1F-76717EE5364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04/12/23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A5AC4-6DF3-C84E-9728-C6AB424197D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9699C-CF82-9447-9470-F42DA4A115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pic>
        <p:nvPicPr>
          <p:cNvPr id="3074" name="Picture 2" descr="Psycho Vector SVG Icon (2) - SVG Repo">
            <a:extLst>
              <a:ext uri="{FF2B5EF4-FFF2-40B4-BE49-F238E27FC236}">
                <a16:creationId xmlns:a16="http://schemas.microsoft.com/office/drawing/2014/main" id="{B282AE19-E6BE-DF75-AA23-09134388F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400" y="639144"/>
            <a:ext cx="636662" cy="63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019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C93D9-5A94-1C4F-BABA-EFD410C2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F48CC-49FA-1347-B706-A084350C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094" y="1429356"/>
            <a:ext cx="4449101" cy="4529138"/>
          </a:xfrm>
        </p:spPr>
        <p:txBody>
          <a:bodyPr/>
          <a:lstStyle/>
          <a:p>
            <a:r>
              <a:rPr lang="en-US" sz="2400" dirty="0"/>
              <a:t>A simple test</a:t>
            </a:r>
          </a:p>
          <a:p>
            <a:pPr lvl="1"/>
            <a:r>
              <a:rPr lang="en-US" sz="2000" dirty="0"/>
              <a:t>note use of descriptive test function name</a:t>
            </a:r>
          </a:p>
          <a:p>
            <a:pPr lvl="1"/>
            <a:r>
              <a:rPr lang="en-US" sz="2000" dirty="0"/>
              <a:t>makes it easier to understand test reports</a:t>
            </a:r>
          </a:p>
          <a:p>
            <a:pPr lvl="1"/>
            <a:r>
              <a:rPr lang="en-US" sz="2000" dirty="0"/>
              <a:t>Actually, just </a:t>
            </a:r>
            <a:r>
              <a:rPr lang="en-US" sz="2000" dirty="0" err="1"/>
              <a:t>unittest</a:t>
            </a:r>
            <a:r>
              <a:rPr lang="en-US" sz="2000" dirty="0"/>
              <a:t> at this point</a:t>
            </a:r>
          </a:p>
          <a:p>
            <a:pPr lvl="1"/>
            <a:endParaRPr lang="en-US" sz="2000" dirty="0"/>
          </a:p>
          <a:p>
            <a:r>
              <a:rPr lang="en-US" sz="2400" dirty="0"/>
              <a:t>Run using </a:t>
            </a:r>
            <a:r>
              <a:rPr lang="en-US" sz="2400" dirty="0" err="1"/>
              <a:t>PyTest</a:t>
            </a:r>
            <a:r>
              <a:rPr lang="en-US" sz="2400" dirty="0"/>
              <a:t> from command line or via 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65DAE-EBC0-1247-8E9F-0687E796523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04/12/23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7D15F-1D73-D14F-B73F-4D24D0B0B1C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9B21E-AB2B-1341-A3BA-981C02B90D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6D7D65-F823-4E48-833E-FD5E24C49A6F}"/>
              </a:ext>
            </a:extLst>
          </p:cNvPr>
          <p:cNvSpPr txBox="1"/>
          <p:nvPr/>
        </p:nvSpPr>
        <p:spPr>
          <a:xfrm>
            <a:off x="5156916" y="1582340"/>
            <a:ext cx="4620620" cy="36933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from</a:t>
            </a:r>
            <a:r>
              <a:rPr lang="en-GB" dirty="0">
                <a:solidFill>
                  <a:schemeClr val="tx1"/>
                </a:solidFill>
              </a:rPr>
              <a:t> calculator </a:t>
            </a:r>
            <a:r>
              <a:rPr lang="en-GB" b="1" dirty="0">
                <a:solidFill>
                  <a:schemeClr val="tx1"/>
                </a:solidFill>
              </a:rPr>
              <a:t>import</a:t>
            </a:r>
            <a:r>
              <a:rPr lang="en-GB" dirty="0">
                <a:solidFill>
                  <a:schemeClr val="tx1"/>
                </a:solidFill>
              </a:rPr>
              <a:t> add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b="1" dirty="0">
                <a:solidFill>
                  <a:schemeClr val="tx1"/>
                </a:solidFill>
              </a:rPr>
              <a:t>def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test_add_zeros</a:t>
            </a:r>
            <a:r>
              <a:rPr lang="en-GB" dirty="0">
                <a:solidFill>
                  <a:schemeClr val="tx1"/>
                </a:solidFill>
              </a:rPr>
              <a:t>():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result = add(0, 0)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</a:t>
            </a:r>
            <a:r>
              <a:rPr lang="en-GB" b="1" dirty="0">
                <a:solidFill>
                  <a:srgbClr val="0000FF"/>
                </a:solidFill>
              </a:rPr>
              <a:t>assert</a:t>
            </a:r>
            <a:r>
              <a:rPr lang="en-GB" dirty="0">
                <a:solidFill>
                  <a:srgbClr val="0000FF"/>
                </a:solidFill>
              </a:rPr>
              <a:t> result == 0</a:t>
            </a:r>
            <a:br>
              <a:rPr lang="en-GB" dirty="0">
                <a:solidFill>
                  <a:srgbClr val="0000FF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b="1" dirty="0">
                <a:solidFill>
                  <a:schemeClr val="tx1"/>
                </a:solidFill>
              </a:rPr>
              <a:t>def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test_add_one_and_zero</a:t>
            </a:r>
            <a:r>
              <a:rPr lang="en-GB" dirty="0">
                <a:solidFill>
                  <a:schemeClr val="tx1"/>
                </a:solidFill>
              </a:rPr>
              <a:t>():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result = add(1, 0)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</a:t>
            </a:r>
            <a:r>
              <a:rPr lang="en-GB" b="1" dirty="0">
                <a:solidFill>
                  <a:srgbClr val="0000FF"/>
                </a:solidFill>
              </a:rPr>
              <a:t>assert</a:t>
            </a:r>
            <a:r>
              <a:rPr lang="en-GB" dirty="0">
                <a:solidFill>
                  <a:srgbClr val="0000FF"/>
                </a:solidFill>
              </a:rPr>
              <a:t> result == 1</a:t>
            </a:r>
            <a:br>
              <a:rPr lang="en-GB" dirty="0">
                <a:solidFill>
                  <a:srgbClr val="0000FF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b="1" dirty="0">
                <a:solidFill>
                  <a:schemeClr val="tx1"/>
                </a:solidFill>
              </a:rPr>
              <a:t>def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test_add_zero_and_one</a:t>
            </a:r>
            <a:r>
              <a:rPr lang="en-GB" dirty="0">
                <a:solidFill>
                  <a:schemeClr val="tx1"/>
                </a:solidFill>
              </a:rPr>
              <a:t>():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result = add(0, 1)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</a:t>
            </a:r>
            <a:r>
              <a:rPr lang="en-GB" b="1" dirty="0">
                <a:solidFill>
                  <a:srgbClr val="0000FF"/>
                </a:solidFill>
              </a:rPr>
              <a:t>assert</a:t>
            </a:r>
            <a:r>
              <a:rPr lang="en-GB" dirty="0">
                <a:solidFill>
                  <a:srgbClr val="0000FF"/>
                </a:solidFill>
              </a:rPr>
              <a:t> result == 1, "should be one"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72A0ADF-42A9-B54D-A53E-B50455B89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720" y="5931884"/>
            <a:ext cx="3456294" cy="57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sycho Vector SVG Icon (2) - SVG Repo">
            <a:extLst>
              <a:ext uri="{FF2B5EF4-FFF2-40B4-BE49-F238E27FC236}">
                <a16:creationId xmlns:a16="http://schemas.microsoft.com/office/drawing/2014/main" id="{7C214A32-8092-2F1E-62CD-E27665917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400" y="639144"/>
            <a:ext cx="636662" cy="63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Light bulb ideas - Free Stock Photo by Merelize on Stockvault.net">
            <a:extLst>
              <a:ext uri="{FF2B5EF4-FFF2-40B4-BE49-F238E27FC236}">
                <a16:creationId xmlns:a16="http://schemas.microsoft.com/office/drawing/2014/main" id="{AE2BC7E6-03ED-33A7-7909-400CC95A0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94" y="3468623"/>
            <a:ext cx="545630" cy="56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317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C93D9-5A94-1C4F-BABA-EFD410C2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F48CC-49FA-1347-B706-A084350C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98" y="1556791"/>
            <a:ext cx="8913681" cy="4388397"/>
          </a:xfrm>
        </p:spPr>
        <p:txBody>
          <a:bodyPr/>
          <a:lstStyle/>
          <a:p>
            <a:r>
              <a:rPr lang="en-US" sz="2400" dirty="0"/>
              <a:t>Can also test classes in exactly the same way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400" dirty="0"/>
              <a:t>Again, can run from command line or via 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65DAE-EBC0-1247-8E9F-0687E796523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04/12/23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7D15F-1D73-D14F-B73F-4D24D0B0B1C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9B21E-AB2B-1341-A3BA-981C02B90D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6D7D65-F823-4E48-833E-FD5E24C49A6F}"/>
              </a:ext>
            </a:extLst>
          </p:cNvPr>
          <p:cNvSpPr txBox="1"/>
          <p:nvPr/>
        </p:nvSpPr>
        <p:spPr>
          <a:xfrm>
            <a:off x="2772852" y="2204864"/>
            <a:ext cx="3960440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from</a:t>
            </a:r>
            <a:r>
              <a:rPr lang="en-GB" dirty="0">
                <a:solidFill>
                  <a:schemeClr val="tx1"/>
                </a:solidFill>
              </a:rPr>
              <a:t> calculator </a:t>
            </a:r>
            <a:r>
              <a:rPr lang="en-GB" b="1" dirty="0">
                <a:solidFill>
                  <a:schemeClr val="tx1"/>
                </a:solidFill>
              </a:rPr>
              <a:t>import</a:t>
            </a:r>
            <a:r>
              <a:rPr lang="en-GB" dirty="0">
                <a:solidFill>
                  <a:schemeClr val="tx1"/>
                </a:solidFill>
              </a:rPr>
              <a:t> Calculator</a:t>
            </a:r>
          </a:p>
          <a:p>
            <a:br>
              <a:rPr lang="en-GB" dirty="0">
                <a:solidFill>
                  <a:schemeClr val="tx1"/>
                </a:solidFill>
              </a:rPr>
            </a:br>
            <a:r>
              <a:rPr lang="en-GB" b="1" dirty="0">
                <a:solidFill>
                  <a:schemeClr val="tx1"/>
                </a:solidFill>
              </a:rPr>
              <a:t>def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test_add_one</a:t>
            </a:r>
            <a:r>
              <a:rPr lang="en-GB" dirty="0">
                <a:solidFill>
                  <a:schemeClr val="tx1"/>
                </a:solidFill>
              </a:rPr>
              <a:t>():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    calc = Calculator()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    </a:t>
            </a:r>
            <a:r>
              <a:rPr lang="en-GB" dirty="0" err="1">
                <a:solidFill>
                  <a:schemeClr val="tx1"/>
                </a:solidFill>
              </a:rPr>
              <a:t>calc.set</a:t>
            </a:r>
            <a:r>
              <a:rPr lang="en-GB" dirty="0">
                <a:solidFill>
                  <a:schemeClr val="tx1"/>
                </a:solidFill>
              </a:rPr>
              <a:t>(1)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    </a:t>
            </a:r>
            <a:r>
              <a:rPr lang="en-GB" dirty="0" err="1">
                <a:solidFill>
                  <a:schemeClr val="tx1"/>
                </a:solidFill>
              </a:rPr>
              <a:t>calc.add</a:t>
            </a:r>
            <a:r>
              <a:rPr lang="en-GB" dirty="0">
                <a:solidFill>
                  <a:schemeClr val="tx1"/>
                </a:solidFill>
              </a:rPr>
              <a:t>()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    </a:t>
            </a:r>
            <a:r>
              <a:rPr lang="en-GB" b="1" dirty="0">
                <a:solidFill>
                  <a:schemeClr val="tx1"/>
                </a:solidFill>
              </a:rPr>
              <a:t>assert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calc.total</a:t>
            </a:r>
            <a:r>
              <a:rPr lang="en-GB" dirty="0">
                <a:solidFill>
                  <a:schemeClr val="tx1"/>
                </a:solidFill>
              </a:rPr>
              <a:t> == 1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72A0ADF-42A9-B54D-A53E-B50455B89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035" y="4884262"/>
            <a:ext cx="3456294" cy="57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sycho Vector SVG Icon (2) - SVG Repo">
            <a:extLst>
              <a:ext uri="{FF2B5EF4-FFF2-40B4-BE49-F238E27FC236}">
                <a16:creationId xmlns:a16="http://schemas.microsoft.com/office/drawing/2014/main" id="{53C57FFE-04A2-3320-9BEB-C2884BBF2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400" y="639144"/>
            <a:ext cx="636662" cy="63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500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09C58-B69A-3C49-8161-94AA12307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AC125-143E-C343-BB35-5FF63FC29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 IDE can see result of tests</a:t>
            </a:r>
          </a:p>
          <a:p>
            <a:pPr lvl="1"/>
            <a:r>
              <a:rPr lang="en-US" sz="2000" dirty="0"/>
              <a:t>and explore test reports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8A7A4-7FE4-AE40-A3F6-A1E10F73E6F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04/12/23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08DC8-9CB7-D245-BFA4-84B115E9C05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B8049-E269-4047-97C3-156463533F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DCAB725-30BD-164D-92A1-6C8A0630B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55" y="2852936"/>
            <a:ext cx="8736970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ng File Svg - Microscope Clip Art | Full Size PNG Download | SeekPNG">
            <a:extLst>
              <a:ext uri="{FF2B5EF4-FFF2-40B4-BE49-F238E27FC236}">
                <a16:creationId xmlns:a16="http://schemas.microsoft.com/office/drawing/2014/main" id="{3FBC7877-5A00-4153-0CE1-C9FA0D181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392" y="457966"/>
            <a:ext cx="608277" cy="74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08196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1451</Words>
  <Application>Microsoft Macintosh PowerPoint</Application>
  <PresentationFormat>A4 Paper (210x297 mm)</PresentationFormat>
  <Paragraphs>225</Paragraphs>
  <Slides>17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Courier</vt:lpstr>
      <vt:lpstr>Courier New</vt:lpstr>
      <vt:lpstr>Garamond</vt:lpstr>
      <vt:lpstr>Times New Roman</vt:lpstr>
      <vt:lpstr>Verdana</vt:lpstr>
      <vt:lpstr>Wingdings</vt:lpstr>
      <vt:lpstr>Default Design</vt:lpstr>
      <vt:lpstr>1_Default Design</vt:lpstr>
      <vt:lpstr>Introduction to Python Testing</vt:lpstr>
      <vt:lpstr>Plan for Session</vt:lpstr>
      <vt:lpstr>Python Testing Frameworks</vt:lpstr>
      <vt:lpstr>What is pytest?</vt:lpstr>
      <vt:lpstr>Simple pytest Example</vt:lpstr>
      <vt:lpstr>Writing a Test</vt:lpstr>
      <vt:lpstr>Writing a Test</vt:lpstr>
      <vt:lpstr>Writing a Test</vt:lpstr>
      <vt:lpstr>Writing a Test</vt:lpstr>
      <vt:lpstr>Test Fixtures</vt:lpstr>
      <vt:lpstr>Test Fixtures as Functions </vt:lpstr>
      <vt:lpstr>Test Fixtures Using Decorators</vt:lpstr>
      <vt:lpstr>Ignoring Tests</vt:lpstr>
      <vt:lpstr>Parameterized Tests</vt:lpstr>
      <vt:lpstr>Testing for Exceptions</vt:lpstr>
      <vt:lpstr>Handling User Input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jh</dc:creator>
  <cp:lastModifiedBy>Kevin Cunningham</cp:lastModifiedBy>
  <cp:revision>91</cp:revision>
  <cp:lastPrinted>2023-12-04T10:45:07Z</cp:lastPrinted>
  <dcterms:modified xsi:type="dcterms:W3CDTF">2024-03-20T14:31:26Z</dcterms:modified>
</cp:coreProperties>
</file>